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245CCD-CF96-6C03-50EA-D2D69637408A}" name="Heather Montague" initials="HM" userId="S::hmontague@aadsm.org::9810ddb4-b641-4c53-8461-d37a472e37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50A4"/>
    <a:srgbClr val="0095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75"/>
    <p:restoredTop sz="67415"/>
  </p:normalViewPr>
  <p:slideViewPr>
    <p:cSldViewPr snapToGrid="0" snapToObjects="1">
      <p:cViewPr varScale="1">
        <p:scale>
          <a:sx n="77" d="100"/>
          <a:sy n="77" d="100"/>
        </p:scale>
        <p:origin x="2106"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18" d="100"/>
          <a:sy n="118" d="100"/>
        </p:scale>
        <p:origin x="389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A86590-A7F9-3247-8C01-BBF90BB4AD1A}" type="datetimeFigureOut">
              <a:rPr lang="en-US" smtClean="0"/>
              <a:t>6/21/2022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3648C-292D-1841-AE17-36D56CBB1341}" type="slidenum">
              <a:rPr lang="en-US" smtClean="0"/>
              <a:t>‹#›</a:t>
            </a:fld>
            <a:endParaRPr lang="en-US"/>
          </a:p>
        </p:txBody>
      </p:sp>
    </p:spTree>
    <p:extLst>
      <p:ext uri="{BB962C8B-B14F-4D97-AF65-F5344CB8AC3E}">
        <p14:creationId xmlns:p14="http://schemas.microsoft.com/office/powerpoint/2010/main" val="2444903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0"/>
              </a:spcBef>
              <a:spcAft>
                <a:spcPts val="600"/>
              </a:spcAft>
              <a:buSzTx/>
              <a:buFont typeface="Arial" panose="020B0604020202020204" pitchFamily="34" charset="0"/>
              <a:buNone/>
              <a:defRPr sz="1600"/>
            </a:pPr>
            <a:r>
              <a:rPr lang="en-US" sz="1200" kern="1200" dirty="0">
                <a:solidFill>
                  <a:srgbClr val="FFFFFF"/>
                </a:solidFill>
                <a:latin typeface="+mn-lt"/>
                <a:ea typeface="+mn-ea"/>
                <a:cs typeface="+mn-cs"/>
              </a:rPr>
              <a:t>SNORING: </a:t>
            </a:r>
          </a:p>
          <a:p>
            <a:pPr marL="171450" indent="-171450">
              <a:lnSpc>
                <a:spcPct val="90000"/>
              </a:lnSpc>
              <a:spcBef>
                <a:spcPts val="0"/>
              </a:spcBef>
              <a:spcAft>
                <a:spcPts val="600"/>
              </a:spcAft>
              <a:buSzTx/>
              <a:buFont typeface="Arial" panose="020B0604020202020204" pitchFamily="34" charset="0"/>
              <a:buChar char="•"/>
              <a:defRPr sz="1600"/>
            </a:pPr>
            <a:r>
              <a:rPr lang="en-US" sz="1200" kern="1200" dirty="0">
                <a:solidFill>
                  <a:srgbClr val="FFFFFF"/>
                </a:solidFill>
                <a:latin typeface="+mn-lt"/>
                <a:ea typeface="+mn-ea"/>
                <a:cs typeface="+mn-cs"/>
              </a:rPr>
              <a:t>Snoring occurs when soft tissues vibrate in your upper airway while you sleep.</a:t>
            </a:r>
          </a:p>
          <a:p>
            <a:pPr marL="171450" indent="-171450">
              <a:lnSpc>
                <a:spcPct val="90000"/>
              </a:lnSpc>
              <a:spcBef>
                <a:spcPts val="0"/>
              </a:spcBef>
              <a:spcAft>
                <a:spcPts val="600"/>
              </a:spcAft>
              <a:buSzTx/>
              <a:buFont typeface="Arial" panose="020B0604020202020204" pitchFamily="34" charset="0"/>
              <a:buChar char="•"/>
              <a:defRPr sz="1600"/>
            </a:pPr>
            <a:r>
              <a:rPr lang="en-US" sz="1200" kern="1200" dirty="0">
                <a:solidFill>
                  <a:srgbClr val="FFFFFF"/>
                </a:solidFill>
                <a:latin typeface="+mn-lt"/>
                <a:ea typeface="+mn-ea"/>
                <a:cs typeface="+mn-cs"/>
              </a:rPr>
              <a:t>Snoring is more common in men, but women can snore too. It is more common in women during pregnancy and menopause.</a:t>
            </a:r>
          </a:p>
          <a:p>
            <a:pPr marL="171450" marR="0" lvl="0" indent="-171450" defTabSz="914400" eaLnBrk="1" fontAlgn="auto" latinLnBrk="0" hangingPunct="1">
              <a:lnSpc>
                <a:spcPct val="90000"/>
              </a:lnSpc>
              <a:spcBef>
                <a:spcPts val="0"/>
              </a:spcBef>
              <a:spcAft>
                <a:spcPts val="600"/>
              </a:spcAft>
              <a:buClrTx/>
              <a:buSzTx/>
              <a:buFont typeface="Arial" panose="020B0604020202020204" pitchFamily="34" charset="0"/>
              <a:buChar char="•"/>
              <a:tabLst/>
              <a:defRPr sz="1600"/>
            </a:pPr>
            <a:r>
              <a:rPr lang="en-US" sz="1050" dirty="0"/>
              <a:t>Smoking and alcohol use can lead to snoring, and its also more common as weight increases or when you have trouble breathing through your nose.</a:t>
            </a:r>
          </a:p>
          <a:p>
            <a:pPr marL="171450" marR="0" lvl="0" indent="-171450" defTabSz="914400" eaLnBrk="1" fontAlgn="auto" latinLnBrk="0" hangingPunct="1">
              <a:lnSpc>
                <a:spcPct val="90000"/>
              </a:lnSpc>
              <a:spcBef>
                <a:spcPts val="0"/>
              </a:spcBef>
              <a:spcAft>
                <a:spcPts val="600"/>
              </a:spcAft>
              <a:buClrTx/>
              <a:buSzTx/>
              <a:buFont typeface="Arial" panose="020B0604020202020204" pitchFamily="34" charset="0"/>
              <a:buChar char="•"/>
              <a:tabLst/>
              <a:defRPr sz="1600"/>
            </a:pPr>
            <a:r>
              <a:rPr lang="en-US" sz="1200" kern="1200" dirty="0">
                <a:solidFill>
                  <a:srgbClr val="FFFFFF"/>
                </a:solidFill>
                <a:latin typeface="+mn-lt"/>
                <a:ea typeface="+mn-ea"/>
                <a:cs typeface="+mn-cs"/>
              </a:rPr>
              <a:t>Snoring can be a sign of OSA, but can also occur on its own. Not all snorers have OSA. In this graphic, you can see the difference in obstruction between snoring and OSA. </a:t>
            </a:r>
            <a:endParaRPr lang="en-US" dirty="0"/>
          </a:p>
          <a:p>
            <a:pPr marL="171450" indent="-171450">
              <a:buFont typeface="Arial" panose="020B0604020202020204" pitchFamily="34" charset="0"/>
              <a:buChar char="•"/>
            </a:pPr>
            <a:r>
              <a:rPr lang="en-US" dirty="0"/>
              <a:t>Snoring, sleep apnea and sleep deprivation are very, very common in the US. 40% of adult men and 24% of adult women snore</a:t>
            </a:r>
          </a:p>
          <a:p>
            <a:endParaRPr lang="en-US" dirty="0"/>
          </a:p>
          <a:p>
            <a:r>
              <a:rPr lang="en-US" dirty="0"/>
              <a:t>OSA: </a:t>
            </a:r>
          </a:p>
          <a:p>
            <a:pPr marL="171450" indent="-171450">
              <a:buFont typeface="Arial" panose="020B0604020202020204" pitchFamily="34" charset="0"/>
              <a:buChar char="•"/>
            </a:pPr>
            <a:r>
              <a:rPr lang="en-US" sz="1200" kern="1200" dirty="0">
                <a:solidFill>
                  <a:srgbClr val="595959"/>
                </a:solidFill>
                <a:latin typeface="+mn-lt"/>
                <a:ea typeface="+mn-ea"/>
                <a:cs typeface="+mn-cs"/>
              </a:rPr>
              <a:t>OSA happens when soft tissue around the airway relaxes and collapses during sleep. When your muscles relax, they can then collapse and block your airway. </a:t>
            </a:r>
          </a:p>
          <a:p>
            <a:pPr marL="171450" indent="-171450">
              <a:buFont typeface="Arial" panose="020B0604020202020204" pitchFamily="34" charset="0"/>
              <a:buChar char="•"/>
            </a:pPr>
            <a:r>
              <a:rPr lang="en-US" sz="1200" kern="1200" dirty="0">
                <a:solidFill>
                  <a:srgbClr val="595959"/>
                </a:solidFill>
                <a:latin typeface="+mn-lt"/>
                <a:ea typeface="+mn-ea"/>
                <a:cs typeface="+mn-cs"/>
              </a:rPr>
              <a:t>These breathing pauses, or apneas, temporarily cause dips in oxygen.</a:t>
            </a:r>
          </a:p>
          <a:p>
            <a:pPr marL="171450" indent="-171450">
              <a:buFont typeface="Arial" panose="020B0604020202020204" pitchFamily="34" charset="0"/>
              <a:buChar char="•"/>
            </a:pPr>
            <a:r>
              <a:rPr lang="en-US" sz="1200" dirty="0"/>
              <a:t>Sleep apnea is very common in the US. One study estimates that as many as 54 million Americans have OSA. </a:t>
            </a:r>
          </a:p>
          <a:p>
            <a:pPr marL="171450" indent="-171450">
              <a:buFont typeface="Arial" panose="020B0604020202020204" pitchFamily="34" charset="0"/>
              <a:buChar char="•"/>
            </a:pPr>
            <a:r>
              <a:rPr lang="en-US" sz="1200" dirty="0"/>
              <a:t>OSA can cause you to stop breathing hundreds of times per night for anywhere from a few seconds to more than a minute.  This can cause you to wake up many times, without you even realizing it. </a:t>
            </a:r>
          </a:p>
          <a:p>
            <a:pPr marL="171450" indent="-171450">
              <a:buFont typeface="Arial" panose="020B0604020202020204" pitchFamily="34" charset="0"/>
              <a:buChar char="•"/>
            </a:pPr>
            <a:r>
              <a:rPr lang="en-US" sz="1200" dirty="0"/>
              <a:t>This can make sleep unrefreshing, leading you to be tired when you wake up. </a:t>
            </a:r>
          </a:p>
          <a:p>
            <a:pPr marL="171450" indent="-171450">
              <a:buFont typeface="Arial" panose="020B0604020202020204" pitchFamily="34" charset="0"/>
              <a:buChar char="•"/>
            </a:pPr>
            <a:r>
              <a:rPr lang="en-US" sz="1200" dirty="0"/>
              <a:t>Beyond fatigue, this constant sleep interruption can lead to many health problems.</a:t>
            </a:r>
          </a:p>
          <a:p>
            <a:endParaRPr lang="en-US" dirty="0"/>
          </a:p>
        </p:txBody>
      </p:sp>
      <p:sp>
        <p:nvSpPr>
          <p:cNvPr id="4" name="Slide Number Placeholder 3"/>
          <p:cNvSpPr>
            <a:spLocks noGrp="1"/>
          </p:cNvSpPr>
          <p:nvPr>
            <p:ph type="sldNum" sz="quarter" idx="5"/>
          </p:nvPr>
        </p:nvSpPr>
        <p:spPr/>
        <p:txBody>
          <a:bodyPr/>
          <a:lstStyle/>
          <a:p>
            <a:fld id="{6223648C-292D-1841-AE17-36D56CBB1341}" type="slidenum">
              <a:rPr lang="en-US" smtClean="0"/>
              <a:t>2</a:t>
            </a:fld>
            <a:endParaRPr lang="en-US"/>
          </a:p>
        </p:txBody>
      </p:sp>
    </p:spTree>
    <p:extLst>
      <p:ext uri="{BB962C8B-B14F-4D97-AF65-F5344CB8AC3E}">
        <p14:creationId xmlns:p14="http://schemas.microsoft.com/office/powerpoint/2010/main" val="1294166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a few signs and symptoms that we typically look for when trying to figure out if a person has OSA. Some questions that we tend to ask are: </a:t>
            </a:r>
          </a:p>
          <a:p>
            <a:pPr marL="0" indent="0">
              <a:buFont typeface="Arial" panose="020B0604020202020204" pitchFamily="34" charset="0"/>
              <a:buNone/>
            </a:pPr>
            <a:endParaRPr lang="en-US" dirty="0"/>
          </a:p>
          <a:p>
            <a:pPr marL="236600" lvl="3" indent="-228600">
              <a:lnSpc>
                <a:spcPct val="90000"/>
              </a:lnSpc>
              <a:spcBef>
                <a:spcPts val="400"/>
              </a:spcBef>
              <a:buFont typeface="Arial" panose="020B0604020202020204" pitchFamily="34" charset="0"/>
              <a:buChar char="•"/>
              <a:defRPr sz="1932"/>
            </a:pPr>
            <a:r>
              <a:rPr lang="en-US" sz="1200" kern="1200" dirty="0">
                <a:solidFill>
                  <a:schemeClr val="tx1"/>
                </a:solidFill>
                <a:latin typeface="+mn-lt"/>
                <a:ea typeface="+mn-ea"/>
                <a:cs typeface="+mn-cs"/>
              </a:rPr>
              <a:t>Do you snore?</a:t>
            </a:r>
          </a:p>
          <a:p>
            <a:pPr marL="236600" lvl="3" indent="-228600">
              <a:lnSpc>
                <a:spcPct val="90000"/>
              </a:lnSpc>
              <a:spcBef>
                <a:spcPts val="400"/>
              </a:spcBef>
              <a:buFont typeface="Arial" panose="020B0604020202020204" pitchFamily="34" charset="0"/>
              <a:buChar char="•"/>
              <a:defRPr sz="1932"/>
            </a:pPr>
            <a:r>
              <a:rPr lang="en-US" sz="1200" kern="1200" dirty="0">
                <a:solidFill>
                  <a:schemeClr val="tx1"/>
                </a:solidFill>
                <a:latin typeface="+mn-lt"/>
                <a:ea typeface="+mn-ea"/>
                <a:cs typeface="+mn-cs"/>
              </a:rPr>
              <a:t>Does your bed partner say you choke or make gasping sounds while sleeping?</a:t>
            </a:r>
          </a:p>
          <a:p>
            <a:pPr marL="236600" lvl="3" indent="-228600">
              <a:lnSpc>
                <a:spcPct val="90000"/>
              </a:lnSpc>
              <a:spcBef>
                <a:spcPts val="400"/>
              </a:spcBef>
              <a:buFont typeface="Arial" panose="020B0604020202020204" pitchFamily="34" charset="0"/>
              <a:buChar char="•"/>
              <a:defRPr sz="1932"/>
            </a:pPr>
            <a:r>
              <a:rPr lang="en-US" sz="1200" kern="1200" dirty="0">
                <a:solidFill>
                  <a:schemeClr val="tx1"/>
                </a:solidFill>
                <a:latin typeface="+mn-lt"/>
                <a:ea typeface="+mn-ea"/>
                <a:cs typeface="+mn-cs"/>
              </a:rPr>
              <a:t>Do you wake up in the morning feeling unrefreshed?</a:t>
            </a:r>
          </a:p>
          <a:p>
            <a:pPr marL="236600" lvl="3" indent="-228600">
              <a:lnSpc>
                <a:spcPct val="90000"/>
              </a:lnSpc>
              <a:spcBef>
                <a:spcPts val="400"/>
              </a:spcBef>
              <a:buFont typeface="Arial" panose="020B0604020202020204" pitchFamily="34" charset="0"/>
              <a:buChar char="•"/>
              <a:defRPr sz="1932"/>
            </a:pPr>
            <a:r>
              <a:rPr lang="en-US" sz="1200" kern="1200" dirty="0">
                <a:solidFill>
                  <a:schemeClr val="tx1"/>
                </a:solidFill>
                <a:latin typeface="+mn-lt"/>
                <a:ea typeface="+mn-ea"/>
                <a:cs typeface="+mn-cs"/>
              </a:rPr>
              <a:t>Are you tired during the day?</a:t>
            </a:r>
          </a:p>
          <a:p>
            <a:pPr marL="236600" lvl="3" indent="-228600">
              <a:lnSpc>
                <a:spcPct val="90000"/>
              </a:lnSpc>
              <a:spcBef>
                <a:spcPts val="400"/>
              </a:spcBef>
              <a:buFont typeface="Arial" panose="020B0604020202020204" pitchFamily="34" charset="0"/>
              <a:buChar char="•"/>
              <a:defRPr sz="1932"/>
            </a:pPr>
            <a:r>
              <a:rPr lang="en-US" sz="1200" kern="1200" dirty="0">
                <a:solidFill>
                  <a:schemeClr val="tx1"/>
                </a:solidFill>
                <a:latin typeface="+mn-lt"/>
                <a:ea typeface="+mn-ea"/>
                <a:cs typeface="+mn-cs"/>
              </a:rPr>
              <a:t>Do you have morning headaches?</a:t>
            </a:r>
          </a:p>
          <a:p>
            <a:pPr marL="236600" lvl="3" indent="-228600">
              <a:lnSpc>
                <a:spcPct val="90000"/>
              </a:lnSpc>
              <a:spcBef>
                <a:spcPts val="400"/>
              </a:spcBef>
              <a:buFont typeface="Arial" panose="020B0604020202020204" pitchFamily="34" charset="0"/>
              <a:buChar char="•"/>
              <a:defRPr sz="1932"/>
            </a:pPr>
            <a:r>
              <a:rPr lang="en-US" sz="1200" kern="1200" dirty="0">
                <a:solidFill>
                  <a:schemeClr val="tx1"/>
                </a:solidFill>
                <a:latin typeface="+mn-lt"/>
                <a:ea typeface="+mn-ea"/>
                <a:cs typeface="+mn-cs"/>
              </a:rPr>
              <a:t>Do you wake up frequently at night to go to the bathroom?</a:t>
            </a:r>
          </a:p>
          <a:p>
            <a:pPr marL="236600" lvl="3" indent="-228600">
              <a:lnSpc>
                <a:spcPct val="90000"/>
              </a:lnSpc>
              <a:spcBef>
                <a:spcPts val="400"/>
              </a:spcBef>
              <a:buFont typeface="Arial" panose="020B0604020202020204" pitchFamily="34" charset="0"/>
              <a:buChar char="•"/>
              <a:defRPr sz="1932"/>
            </a:pPr>
            <a:r>
              <a:rPr lang="en-US" sz="1200" kern="1200" dirty="0">
                <a:solidFill>
                  <a:schemeClr val="tx1"/>
                </a:solidFill>
                <a:latin typeface="+mn-lt"/>
                <a:ea typeface="+mn-ea"/>
                <a:cs typeface="+mn-cs"/>
              </a:rPr>
              <a:t>Do you have difficulty concentrating or remembering things?</a:t>
            </a:r>
          </a:p>
          <a:p>
            <a:pPr marL="171450" lvl="1"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Based on your screening, here is where you might be exhibiting some of these signs [refer to screening data for patient].</a:t>
            </a:r>
          </a:p>
          <a:p>
            <a:endParaRPr lang="en-US" dirty="0"/>
          </a:p>
        </p:txBody>
      </p:sp>
      <p:sp>
        <p:nvSpPr>
          <p:cNvPr id="4" name="Slide Number Placeholder 3"/>
          <p:cNvSpPr>
            <a:spLocks noGrp="1"/>
          </p:cNvSpPr>
          <p:nvPr>
            <p:ph type="sldNum" sz="quarter" idx="5"/>
          </p:nvPr>
        </p:nvSpPr>
        <p:spPr/>
        <p:txBody>
          <a:bodyPr/>
          <a:lstStyle/>
          <a:p>
            <a:fld id="{6223648C-292D-1841-AE17-36D56CBB1341}" type="slidenum">
              <a:rPr lang="en-US" smtClean="0"/>
              <a:t>3</a:t>
            </a:fld>
            <a:endParaRPr lang="en-US"/>
          </a:p>
        </p:txBody>
      </p:sp>
    </p:spTree>
    <p:extLst>
      <p:ext uri="{BB962C8B-B14F-4D97-AF65-F5344CB8AC3E}">
        <p14:creationId xmlns:p14="http://schemas.microsoft.com/office/powerpoint/2010/main" val="313791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you have OSA and are not getting refreshing sleep at night, this can lead to a great deal of fatigue. </a:t>
            </a:r>
          </a:p>
          <a:p>
            <a:pPr marL="171450" indent="-171450">
              <a:buFont typeface="Arial" panose="020B0604020202020204" pitchFamily="34" charset="0"/>
              <a:buChar char="•"/>
            </a:pPr>
            <a:r>
              <a:rPr lang="en-US" dirty="0"/>
              <a:t>Whether you find yourself falling asleep while watching TV with your partner, catch yourself dozing off while driving or find that you are becoming less productive at work, fatigue caused by OSA can negatively impact your quality of life. </a:t>
            </a:r>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223648C-292D-1841-AE17-36D56CBB1341}" type="slidenum">
              <a:rPr lang="en-US" smtClean="0"/>
              <a:t>4</a:t>
            </a:fld>
            <a:endParaRPr lang="en-US"/>
          </a:p>
        </p:txBody>
      </p:sp>
    </p:spTree>
    <p:extLst>
      <p:ext uri="{BB962C8B-B14F-4D97-AF65-F5344CB8AC3E}">
        <p14:creationId xmlns:p14="http://schemas.microsoft.com/office/powerpoint/2010/main" val="1218000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Beyond fatigue, OSA can also cause a number of serious side effects. </a:t>
            </a:r>
          </a:p>
          <a:p>
            <a:pPr marL="171450" indent="-171450">
              <a:buFont typeface="Arial" panose="020B0604020202020204" pitchFamily="34" charset="0"/>
              <a:buChar char="•"/>
            </a:pPr>
            <a:r>
              <a:rPr lang="en-US" dirty="0"/>
              <a:t>Research has shown that having OSA might make it more likely that you have other serious health conditions like:</a:t>
            </a:r>
          </a:p>
          <a:p>
            <a:pPr marL="0" indent="0">
              <a:buFont typeface="Arial" panose="020B0604020202020204" pitchFamily="34" charset="0"/>
              <a:buNone/>
            </a:pPr>
            <a:endParaRPr lang="en-US" dirty="0"/>
          </a:p>
          <a:p>
            <a:pPr marL="171450" lvl="3" indent="-171450">
              <a:buFont typeface="Arial" panose="020B0604020202020204" pitchFamily="34" charset="0"/>
              <a:buChar char="•"/>
            </a:pPr>
            <a:r>
              <a:rPr lang="en-US" dirty="0"/>
              <a:t>Diabetes</a:t>
            </a:r>
          </a:p>
          <a:p>
            <a:pPr marL="171450" lvl="2" indent="-171450">
              <a:buFont typeface="Arial" panose="020B0604020202020204" pitchFamily="34" charset="0"/>
              <a:buChar char="•"/>
            </a:pPr>
            <a:r>
              <a:rPr lang="en-US" dirty="0"/>
              <a:t>Heart problems like high blood pressure, or increased stroke risk,</a:t>
            </a:r>
          </a:p>
          <a:p>
            <a:pPr marL="171450" lvl="2" indent="-171450">
              <a:buFont typeface="Arial" panose="020B0604020202020204" pitchFamily="34" charset="0"/>
              <a:buChar char="•"/>
            </a:pPr>
            <a:r>
              <a:rPr lang="en-US" dirty="0"/>
              <a:t>Thinking problems like brain fog or increased risk for dementia and Alzheimer's disease</a:t>
            </a:r>
          </a:p>
          <a:p>
            <a:pPr marL="171450" lvl="2" indent="-171450">
              <a:buFont typeface="Arial" panose="020B0604020202020204" pitchFamily="34" charset="0"/>
              <a:buChar char="•"/>
            </a:pPr>
            <a:r>
              <a:rPr lang="en-US" dirty="0"/>
              <a:t>Immune system less able to fight off infections</a:t>
            </a:r>
          </a:p>
          <a:p>
            <a:pPr marL="171450" lvl="2" indent="-171450">
              <a:buFont typeface="Arial" panose="020B0604020202020204" pitchFamily="34" charset="0"/>
              <a:buChar char="•"/>
            </a:pPr>
            <a:r>
              <a:rPr lang="en-US" dirty="0"/>
              <a:t>Even other serious diseases like cancer have been linked to OSA</a:t>
            </a:r>
          </a:p>
          <a:p>
            <a:pPr marL="0" lvl="2" indent="0">
              <a:buFont typeface="Arial" panose="020B0604020202020204" pitchFamily="34" charset="0"/>
              <a:buNone/>
            </a:pPr>
            <a:endParaRPr lang="en-US" dirty="0"/>
          </a:p>
          <a:p>
            <a:pPr marL="171450" indent="-171450">
              <a:buFont typeface="Arial" panose="020B0604020202020204" pitchFamily="34" charset="0"/>
              <a:buChar char="•"/>
            </a:pPr>
            <a:r>
              <a:rPr lang="en-US" dirty="0"/>
              <a:t>Research also shows that treating OSA can reduce our risk of these serious conditions. </a:t>
            </a:r>
          </a:p>
          <a:p>
            <a:endParaRPr lang="en-US" dirty="0"/>
          </a:p>
          <a:p>
            <a:endParaRPr lang="en-US" dirty="0"/>
          </a:p>
        </p:txBody>
      </p:sp>
      <p:sp>
        <p:nvSpPr>
          <p:cNvPr id="4" name="Slide Number Placeholder 3"/>
          <p:cNvSpPr>
            <a:spLocks noGrp="1"/>
          </p:cNvSpPr>
          <p:nvPr>
            <p:ph type="sldNum" sz="quarter" idx="5"/>
          </p:nvPr>
        </p:nvSpPr>
        <p:spPr/>
        <p:txBody>
          <a:bodyPr/>
          <a:lstStyle/>
          <a:p>
            <a:fld id="{6223648C-292D-1841-AE17-36D56CBB1341}" type="slidenum">
              <a:rPr lang="en-US" smtClean="0"/>
              <a:t>5</a:t>
            </a:fld>
            <a:endParaRPr lang="en-US"/>
          </a:p>
        </p:txBody>
      </p:sp>
    </p:spTree>
    <p:extLst>
      <p:ext uri="{BB962C8B-B14F-4D97-AF65-F5344CB8AC3E}">
        <p14:creationId xmlns:p14="http://schemas.microsoft.com/office/powerpoint/2010/main" val="2092321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There are a number of treatment options for OSA. These range from CPAP machines, appliances that you can wear at night to open up your airway to more invasive options like surgery.</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One treatment you may have heard about recently on commercials is hypoglossal nerve stimulation. This works by implanting a medical device that will send an electrical current to stimulate the hypoglossal nerve. The electrical currents sync with your breathing and cause your tongue to move forward and out of the way of obstructing your airway.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When it comes to treating OSA, keep in mind that your therapy only works while you are using it. If you aren't wearing your CPAP or dental appliance when you sleep, you will still snore or have apnea. Surgical treatments are more permanent, but these are reserved for the most severe cases. It's important that you pick a treatment that you can see yourself using all night, every night.</a:t>
            </a:r>
          </a:p>
          <a:p>
            <a:endParaRPr lang="en-US" dirty="0"/>
          </a:p>
          <a:p>
            <a:endParaRPr lang="en-US" dirty="0"/>
          </a:p>
        </p:txBody>
      </p:sp>
      <p:sp>
        <p:nvSpPr>
          <p:cNvPr id="4" name="Slide Number Placeholder 3"/>
          <p:cNvSpPr>
            <a:spLocks noGrp="1"/>
          </p:cNvSpPr>
          <p:nvPr>
            <p:ph type="sldNum" sz="quarter" idx="5"/>
          </p:nvPr>
        </p:nvSpPr>
        <p:spPr/>
        <p:txBody>
          <a:bodyPr/>
          <a:lstStyle/>
          <a:p>
            <a:fld id="{6223648C-292D-1841-AE17-36D56CBB1341}" type="slidenum">
              <a:rPr lang="en-US" smtClean="0"/>
              <a:t>6</a:t>
            </a:fld>
            <a:endParaRPr lang="en-US"/>
          </a:p>
        </p:txBody>
      </p:sp>
    </p:spTree>
    <p:extLst>
      <p:ext uri="{BB962C8B-B14F-4D97-AF65-F5344CB8AC3E}">
        <p14:creationId xmlns:p14="http://schemas.microsoft.com/office/powerpoint/2010/main" val="632118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effectLst/>
                <a:latin typeface="Segoe UI" panose="020B0502040204020203" pitchFamily="34" charset="0"/>
              </a:rPr>
              <a:t>CPAP is a commonly prescribed treatment and can be an effective therapy if you wear it all night long, every time you sleep. </a:t>
            </a:r>
          </a:p>
          <a:p>
            <a:pPr marL="285750" indent="-285750">
              <a:buFont typeface="Arial" panose="020B0604020202020204" pitchFamily="34" charset="0"/>
              <a:buChar char="•"/>
            </a:pPr>
            <a:r>
              <a:rPr lang="en-US" sz="1800" dirty="0">
                <a:effectLst/>
                <a:latin typeface="Segoe UI" panose="020B0502040204020203" pitchFamily="34" charset="0"/>
              </a:rPr>
              <a:t>With a CPAP machine, you wear a mask with a tube that is hooked up to a machine and it blows air down your throat while you sleep. There are all types of masks available. </a:t>
            </a:r>
            <a:r>
              <a:rPr lang="en-US" dirty="0"/>
              <a:t>Some of these types of masks can lead to mouth breathing, which can lead to dry mouth and discomfort. Other patients do not like the noise of a CPAP machine or how bulky they are. Additionally, y</a:t>
            </a:r>
            <a:r>
              <a:rPr lang="en-US" sz="1200" dirty="0">
                <a:effectLst/>
                <a:latin typeface="Segoe UI" panose="020B0502040204020203" pitchFamily="34" charset="0"/>
              </a:rPr>
              <a:t>ou have to get new tubes and masks several times throughout the year, You also need electricity and most often distilled water. </a:t>
            </a:r>
            <a:r>
              <a:rPr lang="en-US" dirty="0"/>
              <a:t>These are just a few of the reasons that people tend to give up using their CPAP.</a:t>
            </a:r>
          </a:p>
          <a:p>
            <a:pPr marL="285750" indent="-285750">
              <a:buFont typeface="Arial" panose="020B0604020202020204" pitchFamily="34" charset="0"/>
              <a:buChar char="•"/>
            </a:pPr>
            <a:r>
              <a:rPr lang="en-US" dirty="0"/>
              <a:t>On the other hand, people tend to prefer oral appliance therapy because appliances are light weight, quiet, easy to use and comfortable to wear. </a:t>
            </a:r>
          </a:p>
          <a:p>
            <a:pPr marL="285750" indent="-285750">
              <a:buFont typeface="Arial" panose="020B0604020202020204" pitchFamily="34" charset="0"/>
              <a:buChar char="•"/>
            </a:pPr>
            <a:r>
              <a:rPr lang="en-US" dirty="0"/>
              <a:t>Study after study has shown that OAT can be just as effective as CPAP in treating OSA. While CPAP works quite well in lab settings, in the real world, patients do not tend to like the treatment as much and thus, do not use it as much as CPAP. An oral appliance can help you just as much as CPAP, because you are more likely to use it every time you sleep. </a:t>
            </a:r>
          </a:p>
          <a:p>
            <a:endParaRPr lang="en-US" dirty="0"/>
          </a:p>
        </p:txBody>
      </p:sp>
      <p:sp>
        <p:nvSpPr>
          <p:cNvPr id="4" name="Slide Number Placeholder 3"/>
          <p:cNvSpPr>
            <a:spLocks noGrp="1"/>
          </p:cNvSpPr>
          <p:nvPr>
            <p:ph type="sldNum" sz="quarter" idx="5"/>
          </p:nvPr>
        </p:nvSpPr>
        <p:spPr/>
        <p:txBody>
          <a:bodyPr/>
          <a:lstStyle/>
          <a:p>
            <a:fld id="{6223648C-292D-1841-AE17-36D56CBB1341}" type="slidenum">
              <a:rPr lang="en-US" smtClean="0"/>
              <a:t>7</a:t>
            </a:fld>
            <a:endParaRPr lang="en-US"/>
          </a:p>
        </p:txBody>
      </p:sp>
    </p:spTree>
    <p:extLst>
      <p:ext uri="{BB962C8B-B14F-4D97-AF65-F5344CB8AC3E}">
        <p14:creationId xmlns:p14="http://schemas.microsoft.com/office/powerpoint/2010/main" val="3199635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Another option that patients tend to like, that are comfortable and that you will likely regularly wear, oral appliances may be a good option. A trained dentist, like myself, can help provide you with this appliance.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You might be wondering, what exactly is an oral appliance? Oral appliances can help treat both snoring and sleep apnea.</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An oral appliance is a device worn in the mouth only during sleep. It fits like an orthodontic retainer. A custom-fit oral sleep appliance is an effective treatment that prevents the airway from collapsing by supporting the jaw in a forward position.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OAT can be used for both snoring and OSA! In fact, new research shows that oral appliances can effectively treat mild, moderate and even severe sleep apnea.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If you are interested in an oral appliance, we can do an examination of your teeth and airway and then take impressions to make a custom oral appliance, specifically tailored to you. </a:t>
            </a:r>
          </a:p>
          <a:p>
            <a:endParaRPr lang="en-US" dirty="0"/>
          </a:p>
          <a:p>
            <a:endParaRPr lang="en-US" dirty="0"/>
          </a:p>
        </p:txBody>
      </p:sp>
      <p:sp>
        <p:nvSpPr>
          <p:cNvPr id="4" name="Slide Number Placeholder 3"/>
          <p:cNvSpPr>
            <a:spLocks noGrp="1"/>
          </p:cNvSpPr>
          <p:nvPr>
            <p:ph type="sldNum" sz="quarter" idx="5"/>
          </p:nvPr>
        </p:nvSpPr>
        <p:spPr/>
        <p:txBody>
          <a:bodyPr/>
          <a:lstStyle/>
          <a:p>
            <a:fld id="{6223648C-292D-1841-AE17-36D56CBB1341}" type="slidenum">
              <a:rPr lang="en-US" smtClean="0"/>
              <a:t>8</a:t>
            </a:fld>
            <a:endParaRPr lang="en-US"/>
          </a:p>
        </p:txBody>
      </p:sp>
    </p:spTree>
    <p:extLst>
      <p:ext uri="{BB962C8B-B14F-4D97-AF65-F5344CB8AC3E}">
        <p14:creationId xmlns:p14="http://schemas.microsoft.com/office/powerpoint/2010/main" val="2436739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effectLst/>
                <a:latin typeface="Segoe UI" panose="020B0502040204020203" pitchFamily="34" charset="0"/>
              </a:rPr>
              <a:t>Screening</a:t>
            </a:r>
          </a:p>
          <a:p>
            <a:pPr marL="285750" indent="-285750">
              <a:buFont typeface="Arial" panose="020B0604020202020204" pitchFamily="34" charset="0"/>
              <a:buChar char="•"/>
            </a:pPr>
            <a:r>
              <a:rPr lang="en-US" sz="1200" b="0" dirty="0">
                <a:effectLst/>
                <a:latin typeface="Segoe UI" panose="020B0502040204020203" pitchFamily="34" charset="0"/>
              </a:rPr>
              <a:t>Qualified dentists ask a number of screening questions. </a:t>
            </a:r>
          </a:p>
          <a:p>
            <a:pPr marL="285750" indent="-285750">
              <a:buFont typeface="Arial" panose="020B0604020202020204" pitchFamily="34" charset="0"/>
              <a:buChar char="•"/>
            </a:pPr>
            <a:r>
              <a:rPr lang="en-US" sz="1200" b="0" dirty="0">
                <a:effectLst/>
                <a:latin typeface="Segoe UI" panose="020B0502040204020203" pitchFamily="34" charset="0"/>
              </a:rPr>
              <a:t>Your height, weight and blood pressure are taken.</a:t>
            </a:r>
          </a:p>
          <a:p>
            <a:pPr marL="285750" indent="-285750">
              <a:buFont typeface="Arial" panose="020B0604020202020204" pitchFamily="34" charset="0"/>
              <a:buChar char="•"/>
            </a:pPr>
            <a:r>
              <a:rPr lang="en-US" sz="1200" b="0" dirty="0">
                <a:effectLst/>
                <a:latin typeface="Segoe UI" panose="020B0502040204020203" pitchFamily="34" charset="0"/>
              </a:rPr>
              <a:t>You might also have an X-Ray or pictures taken of your mouth.</a:t>
            </a:r>
          </a:p>
          <a:p>
            <a:pPr marL="0" indent="0">
              <a:buFont typeface="Arial" panose="020B0604020202020204" pitchFamily="34" charset="0"/>
              <a:buNone/>
            </a:pPr>
            <a:endParaRPr lang="en-US" sz="1200" b="0" dirty="0">
              <a:effectLst/>
              <a:latin typeface="Segoe UI" panose="020B0502040204020203" pitchFamily="34" charset="0"/>
            </a:endParaRPr>
          </a:p>
          <a:p>
            <a:pPr marL="0" indent="0">
              <a:buFont typeface="Arial" panose="020B0604020202020204" pitchFamily="34" charset="0"/>
              <a:buNone/>
            </a:pPr>
            <a:r>
              <a:rPr lang="en-US" sz="1200" b="1" dirty="0">
                <a:effectLst/>
                <a:latin typeface="Segoe UI" panose="020B0502040204020203" pitchFamily="34" charset="0"/>
              </a:rPr>
              <a:t>Diagnosis</a:t>
            </a:r>
          </a:p>
          <a:p>
            <a:pPr marL="285750" indent="-285750">
              <a:buFont typeface="Arial" panose="020B0604020202020204" pitchFamily="34" charset="0"/>
              <a:buChar char="•"/>
            </a:pPr>
            <a:r>
              <a:rPr lang="en-US" sz="1200" b="0" dirty="0">
                <a:effectLst/>
                <a:latin typeface="Segoe UI" panose="020B0502040204020203" pitchFamily="34" charset="0"/>
              </a:rPr>
              <a:t>Be prepared for a sleep evaluation and sleep test.</a:t>
            </a:r>
          </a:p>
          <a:p>
            <a:pPr marL="285750" indent="-285750">
              <a:buFont typeface="Arial" panose="020B0604020202020204" pitchFamily="34" charset="0"/>
              <a:buChar char="•"/>
            </a:pPr>
            <a:r>
              <a:rPr lang="en-US" sz="1200" b="0" dirty="0">
                <a:effectLst/>
                <a:latin typeface="Segoe UI" panose="020B0502040204020203" pitchFamily="34" charset="0"/>
              </a:rPr>
              <a:t>PAP therapy is the most common treatment for OSA. </a:t>
            </a:r>
          </a:p>
          <a:p>
            <a:pPr marL="285750" indent="-285750">
              <a:buFont typeface="Arial" panose="020B0604020202020204" pitchFamily="34" charset="0"/>
              <a:buChar char="•"/>
            </a:pPr>
            <a:r>
              <a:rPr lang="en-US" sz="1200" b="0" dirty="0">
                <a:effectLst/>
                <a:latin typeface="Segoe UI" panose="020B0502040204020203" pitchFamily="34" charset="0"/>
              </a:rPr>
              <a:t>Oral appliances are effective, less invasive and more comfortable. </a:t>
            </a:r>
          </a:p>
          <a:p>
            <a:pPr marL="0" indent="0">
              <a:buFont typeface="Arial" panose="020B0604020202020204" pitchFamily="34" charset="0"/>
              <a:buNone/>
            </a:pPr>
            <a:endParaRPr lang="en-US" sz="1200" b="0" dirty="0">
              <a:effectLst/>
              <a:latin typeface="Segoe UI" panose="020B0502040204020203" pitchFamily="34" charset="0"/>
            </a:endParaRPr>
          </a:p>
          <a:p>
            <a:pPr marL="0" indent="0">
              <a:buFont typeface="Arial" panose="020B0604020202020204" pitchFamily="34" charset="0"/>
              <a:buNone/>
            </a:pPr>
            <a:r>
              <a:rPr lang="en-US" sz="1200" b="1" dirty="0">
                <a:effectLst/>
                <a:latin typeface="Segoe UI" panose="020B0502040204020203" pitchFamily="34" charset="0"/>
              </a:rPr>
              <a:t>Making &amp; Fitting Your Oral Appliance</a:t>
            </a:r>
          </a:p>
          <a:p>
            <a:pPr marL="285750" indent="-285750">
              <a:buFont typeface="Arial" panose="020B0604020202020204" pitchFamily="34" charset="0"/>
              <a:buChar char="•"/>
            </a:pPr>
            <a:r>
              <a:rPr lang="en-US" sz="1200" b="0" dirty="0">
                <a:effectLst/>
                <a:latin typeface="Segoe UI" panose="020B0502040204020203" pitchFamily="34" charset="0"/>
              </a:rPr>
              <a:t>Impressions will be taken to make a custom appliance just for you.</a:t>
            </a:r>
          </a:p>
          <a:p>
            <a:pPr marL="285750" indent="-285750">
              <a:buFont typeface="Arial" panose="020B0604020202020204" pitchFamily="34" charset="0"/>
              <a:buChar char="•"/>
            </a:pPr>
            <a:r>
              <a:rPr lang="en-US" sz="1800" dirty="0"/>
              <a:t>Adjustments will be made by your dentist as needed. </a:t>
            </a:r>
            <a:endParaRPr lang="en-US" sz="1200" b="0" dirty="0">
              <a:effectLst/>
              <a:latin typeface="Segoe UI" panose="020B0502040204020203" pitchFamily="34" charset="0"/>
            </a:endParaRPr>
          </a:p>
          <a:p>
            <a:pPr marL="285750" indent="-285750">
              <a:buFont typeface="Arial" panose="020B0604020202020204" pitchFamily="34" charset="0"/>
              <a:buChar char="•"/>
            </a:pPr>
            <a:r>
              <a:rPr lang="en-US" sz="1800" dirty="0"/>
              <a:t>Learning how to properly care for your device is important.</a:t>
            </a:r>
            <a:endParaRPr lang="en-US" sz="1200" b="0" dirty="0">
              <a:effectLst/>
              <a:latin typeface="Segoe UI" panose="020B0502040204020203" pitchFamily="34" charset="0"/>
            </a:endParaRPr>
          </a:p>
          <a:p>
            <a:pPr marL="0" indent="0">
              <a:buFont typeface="Arial" panose="020B0604020202020204" pitchFamily="34" charset="0"/>
              <a:buNone/>
            </a:pPr>
            <a:endParaRPr lang="en-US" sz="1200" b="0" dirty="0">
              <a:effectLst/>
              <a:latin typeface="Segoe UI" panose="020B0502040204020203" pitchFamily="34" charset="0"/>
            </a:endParaRPr>
          </a:p>
          <a:p>
            <a:pPr marL="0" indent="0">
              <a:buFont typeface="Arial" panose="020B0604020202020204" pitchFamily="34" charset="0"/>
              <a:buNone/>
            </a:pPr>
            <a:r>
              <a:rPr lang="en-US" sz="1200" b="1" dirty="0">
                <a:effectLst/>
                <a:latin typeface="Segoe UI" panose="020B0502040204020203" pitchFamily="34" charset="0"/>
              </a:rPr>
              <a:t>Getting Your Appliance in the Right Position</a:t>
            </a:r>
          </a:p>
          <a:p>
            <a:pPr marL="285750" indent="-285750">
              <a:buFont typeface="Arial" panose="020B0604020202020204" pitchFamily="34" charset="0"/>
              <a:buChar char="•"/>
            </a:pPr>
            <a:r>
              <a:rPr lang="en-US" sz="1200" b="0" dirty="0">
                <a:effectLst/>
                <a:latin typeface="Segoe UI" panose="020B0502040204020203" pitchFamily="34" charset="0"/>
              </a:rPr>
              <a:t>An open airway and a comfortable fit is the goal.</a:t>
            </a:r>
          </a:p>
          <a:p>
            <a:pPr marL="285750" indent="-285750">
              <a:buFont typeface="Arial" panose="020B0604020202020204" pitchFamily="34" charset="0"/>
              <a:buChar char="•"/>
            </a:pPr>
            <a:r>
              <a:rPr lang="en-US" sz="1200" b="0" dirty="0">
                <a:effectLst/>
                <a:latin typeface="Segoe UI" panose="020B0502040204020203" pitchFamily="34" charset="0"/>
              </a:rPr>
              <a:t>You might be asked to run a few tests while you sleep.</a:t>
            </a:r>
          </a:p>
          <a:p>
            <a:pPr marL="285750" indent="-285750">
              <a:buFont typeface="Arial" panose="020B0604020202020204" pitchFamily="34" charset="0"/>
              <a:buChar char="•"/>
            </a:pPr>
            <a:r>
              <a:rPr lang="en-US" sz="1200" b="0" dirty="0">
                <a:effectLst/>
                <a:latin typeface="Segoe UI" panose="020B0502040204020203" pitchFamily="34" charset="0"/>
              </a:rPr>
              <a:t>Your physician is kept update on your treatment.</a:t>
            </a:r>
          </a:p>
          <a:p>
            <a:pPr marL="285750" indent="-285750">
              <a:buFont typeface="Arial" panose="020B0604020202020204" pitchFamily="34" charset="0"/>
              <a:buChar char="•"/>
            </a:pPr>
            <a:endParaRPr lang="en-US" sz="1200" b="0" dirty="0">
              <a:effectLst/>
              <a:latin typeface="Segoe UI" panose="020B0502040204020203" pitchFamily="34" charset="0"/>
            </a:endParaRPr>
          </a:p>
          <a:p>
            <a:pPr marL="0" indent="0">
              <a:buFont typeface="Arial" panose="020B0604020202020204" pitchFamily="34" charset="0"/>
              <a:buNone/>
            </a:pPr>
            <a:r>
              <a:rPr lang="en-US" sz="1200" b="1" dirty="0">
                <a:effectLst/>
                <a:latin typeface="Segoe UI" panose="020B0502040204020203" pitchFamily="34" charset="0"/>
              </a:rPr>
              <a:t>Follow-Up Visits</a:t>
            </a:r>
          </a:p>
          <a:p>
            <a:pPr marL="285750" indent="-285750">
              <a:buFont typeface="Arial" panose="020B0604020202020204" pitchFamily="34" charset="0"/>
              <a:buChar char="•"/>
            </a:pPr>
            <a:r>
              <a:rPr lang="en-US" sz="1200" b="0" dirty="0">
                <a:effectLst/>
                <a:latin typeface="Segoe UI" panose="020B0502040204020203" pitchFamily="34" charset="0"/>
              </a:rPr>
              <a:t>Your qualified dentist will schedule yearly assessments.</a:t>
            </a:r>
          </a:p>
          <a:p>
            <a:pPr marL="285750" indent="-285750">
              <a:buFont typeface="Arial" panose="020B0604020202020204" pitchFamily="34" charset="0"/>
              <a:buChar char="•"/>
            </a:pPr>
            <a:r>
              <a:rPr lang="en-US" sz="1200" b="0" dirty="0">
                <a:effectLst/>
                <a:latin typeface="Segoe UI" panose="020B0502040204020203" pitchFamily="34" charset="0"/>
              </a:rPr>
              <a:t>These appointments are about making changes if needed.</a:t>
            </a:r>
          </a:p>
          <a:p>
            <a:pPr marL="285750" indent="-285750">
              <a:buFont typeface="Arial" panose="020B0604020202020204" pitchFamily="34" charset="0"/>
              <a:buChar char="•"/>
            </a:pPr>
            <a:r>
              <a:rPr lang="en-US" sz="1200" b="0" dirty="0">
                <a:effectLst/>
                <a:latin typeface="Segoe UI" panose="020B0502040204020203" pitchFamily="34" charset="0"/>
              </a:rPr>
              <a:t>The top goal is to make sure you're comfortable.</a:t>
            </a:r>
          </a:p>
          <a:p>
            <a:pPr marL="285750" indent="-285750">
              <a:buFont typeface="Arial" panose="020B0604020202020204" pitchFamily="34" charset="0"/>
              <a:buChar char="•"/>
            </a:pPr>
            <a:endParaRPr lang="en-US" sz="1200" b="0" dirty="0">
              <a:effectLst/>
              <a:latin typeface="Segoe UI" panose="020B0502040204020203" pitchFamily="34" charset="0"/>
            </a:endParaRPr>
          </a:p>
          <a:p>
            <a:pPr marL="0" indent="0">
              <a:buFont typeface="Arial" panose="020B0604020202020204" pitchFamily="34" charset="0"/>
              <a:buNone/>
            </a:pPr>
            <a:r>
              <a:rPr lang="en-US" sz="1200" b="1" dirty="0">
                <a:effectLst/>
                <a:latin typeface="Segoe UI" panose="020B0502040204020203" pitchFamily="34" charset="0"/>
              </a:rPr>
              <a:t>Living with an Oral Appliance </a:t>
            </a:r>
          </a:p>
          <a:p>
            <a:pPr marL="285750" indent="-285750">
              <a:buFont typeface="Arial" panose="020B0604020202020204" pitchFamily="34" charset="0"/>
              <a:buChar char="•"/>
            </a:pPr>
            <a:r>
              <a:rPr lang="en-US" sz="1200" b="0" dirty="0">
                <a:effectLst/>
                <a:latin typeface="Segoe UI" panose="020B0502040204020203" pitchFamily="34" charset="0"/>
              </a:rPr>
              <a:t>OAT is small, quiet, easy to use and comfortable.</a:t>
            </a:r>
          </a:p>
          <a:p>
            <a:pPr marL="285750" indent="-285750">
              <a:buFont typeface="Arial" panose="020B0604020202020204" pitchFamily="34" charset="0"/>
              <a:buChar char="•"/>
            </a:pPr>
            <a:r>
              <a:rPr lang="en-US" sz="1200" b="0" dirty="0">
                <a:effectLst/>
                <a:latin typeface="Segoe UI" panose="020B0502040204020203" pitchFamily="34" charset="0"/>
              </a:rPr>
              <a:t>Getting the right treatment is helping your overall health.</a:t>
            </a:r>
          </a:p>
          <a:p>
            <a:pPr marL="285750" indent="-285750">
              <a:buFont typeface="Arial" panose="020B0604020202020204" pitchFamily="34" charset="0"/>
              <a:buChar char="•"/>
            </a:pPr>
            <a:r>
              <a:rPr lang="en-US" sz="1200" b="0" dirty="0">
                <a:effectLst/>
                <a:latin typeface="Segoe UI" panose="020B0502040204020203" pitchFamily="34" charset="0"/>
              </a:rPr>
              <a:t>Qualified dentists can get your treatment right today!</a:t>
            </a:r>
          </a:p>
          <a:p>
            <a:pPr marL="285750" indent="-285750">
              <a:buFont typeface="Arial" panose="020B0604020202020204" pitchFamily="34" charset="0"/>
              <a:buChar char="•"/>
            </a:pPr>
            <a:endParaRPr lang="en-US" sz="1200" b="0" dirty="0">
              <a:effectLst/>
              <a:latin typeface="Segoe UI" panose="020B0502040204020203" pitchFamily="34" charset="0"/>
            </a:endParaRPr>
          </a:p>
          <a:p>
            <a:pPr marL="285750" indent="-285750">
              <a:buFont typeface="Arial" panose="020B0604020202020204" pitchFamily="34" charset="0"/>
              <a:buChar char="•"/>
            </a:pPr>
            <a:endParaRPr lang="en-US" sz="1200" b="0" dirty="0">
              <a:effectLst/>
              <a:latin typeface="Segoe UI" panose="020B0502040204020203" pitchFamily="34" charset="0"/>
            </a:endParaRPr>
          </a:p>
          <a:p>
            <a:pPr marL="285750" indent="-285750">
              <a:buFont typeface="Arial" panose="020B0604020202020204" pitchFamily="34" charset="0"/>
              <a:buChar char="•"/>
            </a:pPr>
            <a:endParaRPr lang="en-US" sz="1200" b="0" dirty="0">
              <a:effectLst/>
              <a:latin typeface="Segoe UI" panose="020B0502040204020203" pitchFamily="34" charset="0"/>
            </a:endParaRPr>
          </a:p>
          <a:p>
            <a:pPr marL="285750" indent="-285750">
              <a:buFont typeface="Arial" panose="020B0604020202020204" pitchFamily="34" charset="0"/>
              <a:buChar char="•"/>
            </a:pPr>
            <a:endParaRPr lang="en-US" sz="1200" b="0" dirty="0">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6223648C-292D-1841-AE17-36D56CBB1341}" type="slidenum">
              <a:rPr lang="en-US" smtClean="0"/>
              <a:t>9</a:t>
            </a:fld>
            <a:endParaRPr lang="en-US"/>
          </a:p>
        </p:txBody>
      </p:sp>
    </p:spTree>
    <p:extLst>
      <p:ext uri="{BB962C8B-B14F-4D97-AF65-F5344CB8AC3E}">
        <p14:creationId xmlns:p14="http://schemas.microsoft.com/office/powerpoint/2010/main" val="2049382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0" dirty="0">
                <a:effectLst/>
                <a:latin typeface="Segoe UI" panose="020B0502040204020203" pitchFamily="34" charset="0"/>
              </a:rPr>
              <a:t>What about side effects of oral appliance therapy?</a:t>
            </a:r>
          </a:p>
          <a:p>
            <a:pPr marL="285750" indent="-285750">
              <a:buFont typeface="Arial" panose="020B0604020202020204" pitchFamily="34" charset="0"/>
              <a:buChar char="•"/>
            </a:pPr>
            <a:r>
              <a:rPr lang="en-US" sz="1200" b="0" dirty="0">
                <a:effectLst/>
                <a:latin typeface="Segoe UI" panose="020B0502040204020203" pitchFamily="34" charset="0"/>
              </a:rPr>
              <a:t>While some patients may experience side effects like jaw discomfort, changes in bite or teeth or issues with the appliance, these tend to be very minor and easily correctable. </a:t>
            </a:r>
          </a:p>
          <a:p>
            <a:pPr marL="285750" indent="-285750">
              <a:buFont typeface="Arial" panose="020B0604020202020204" pitchFamily="34" charset="0"/>
              <a:buChar char="•"/>
            </a:pPr>
            <a:r>
              <a:rPr lang="en-US" sz="1200" b="0" dirty="0">
                <a:effectLst/>
                <a:latin typeface="Segoe UI" panose="020B0502040204020203" pitchFamily="34" charset="0"/>
              </a:rPr>
              <a:t>A qualified dentist is trained in how to minimize side effects using techniques to increase comfort. This could include using exercises or a morning device to strengthen the jaw or fixing any trouble spots on the appliance. </a:t>
            </a:r>
          </a:p>
          <a:p>
            <a:pPr marL="285750" indent="-285750">
              <a:buFont typeface="Arial" panose="020B0604020202020204" pitchFamily="34" charset="0"/>
              <a:buChar char="•"/>
            </a:pPr>
            <a:r>
              <a:rPr lang="en-US" sz="1200" b="0" dirty="0">
                <a:effectLst/>
                <a:latin typeface="Segoe UI" panose="020B0502040204020203" pitchFamily="34" charset="0"/>
              </a:rPr>
              <a:t>Most patients tend to be very satisfied with their oral appliance and find them very comfortable! The benefits gained from treating OSA can vastly improve quality of life. </a:t>
            </a:r>
          </a:p>
          <a:p>
            <a:pPr marL="285750" indent="-285750">
              <a:buFont typeface="Arial" panose="020B0604020202020204" pitchFamily="34" charset="0"/>
              <a:buChar char="•"/>
            </a:pPr>
            <a:endParaRPr lang="en-US" sz="1200" b="0" dirty="0">
              <a:effectLst/>
              <a:latin typeface="Segoe UI" panose="020B0502040204020203" pitchFamily="34" charset="0"/>
            </a:endParaRPr>
          </a:p>
          <a:p>
            <a:pPr marL="285750" indent="-285750">
              <a:buFont typeface="Arial" panose="020B0604020202020204" pitchFamily="34" charset="0"/>
              <a:buChar char="•"/>
            </a:pPr>
            <a:endParaRPr lang="en-US" sz="1200" b="0" dirty="0">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6223648C-292D-1841-AE17-36D56CBB1341}" type="slidenum">
              <a:rPr lang="en-US" smtClean="0"/>
              <a:t>10</a:t>
            </a:fld>
            <a:endParaRPr lang="en-US"/>
          </a:p>
        </p:txBody>
      </p:sp>
    </p:spTree>
    <p:extLst>
      <p:ext uri="{BB962C8B-B14F-4D97-AF65-F5344CB8AC3E}">
        <p14:creationId xmlns:p14="http://schemas.microsoft.com/office/powerpoint/2010/main" val="1941890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61E25-B922-5B4F-81B1-DF1F6EB705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84A7AA-2834-614E-8DA4-D9BB6FAA9E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D9CD78-A5F6-BF42-A520-AA1C286E6A54}"/>
              </a:ext>
            </a:extLst>
          </p:cNvPr>
          <p:cNvSpPr>
            <a:spLocks noGrp="1"/>
          </p:cNvSpPr>
          <p:nvPr>
            <p:ph type="dt" sz="half" idx="10"/>
          </p:nvPr>
        </p:nvSpPr>
        <p:spPr/>
        <p:txBody>
          <a:bodyPr/>
          <a:lstStyle/>
          <a:p>
            <a:fld id="{F5189161-409F-524A-A45A-C6ACAC2C48B2}" type="datetimeFigureOut">
              <a:rPr lang="en-US" smtClean="0"/>
              <a:t>6/21/2022</a:t>
            </a:fld>
            <a:endParaRPr lang="en-US"/>
          </a:p>
        </p:txBody>
      </p:sp>
      <p:sp>
        <p:nvSpPr>
          <p:cNvPr id="5" name="Footer Placeholder 4">
            <a:extLst>
              <a:ext uri="{FF2B5EF4-FFF2-40B4-BE49-F238E27FC236}">
                <a16:creationId xmlns:a16="http://schemas.microsoft.com/office/drawing/2014/main" id="{F166A257-675A-3144-ACDF-6AB25B7E5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51085C-DEDB-5B43-8F20-0809DB746814}"/>
              </a:ext>
            </a:extLst>
          </p:cNvPr>
          <p:cNvSpPr>
            <a:spLocks noGrp="1"/>
          </p:cNvSpPr>
          <p:nvPr>
            <p:ph type="sldNum" sz="quarter" idx="12"/>
          </p:nvPr>
        </p:nvSpPr>
        <p:spPr/>
        <p:txBody>
          <a:bodyPr/>
          <a:lstStyle/>
          <a:p>
            <a:fld id="{054255FF-4838-5E42-8B7B-C48D4FB0B7EA}" type="slidenum">
              <a:rPr lang="en-US" smtClean="0"/>
              <a:t>‹#›</a:t>
            </a:fld>
            <a:endParaRPr lang="en-US"/>
          </a:p>
        </p:txBody>
      </p:sp>
    </p:spTree>
    <p:extLst>
      <p:ext uri="{BB962C8B-B14F-4D97-AF65-F5344CB8AC3E}">
        <p14:creationId xmlns:p14="http://schemas.microsoft.com/office/powerpoint/2010/main" val="3689066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A9106-E37B-F344-8281-FE961E277D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3C8526-6624-BB45-9EEC-9B36C61EA6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5138D6-E630-D943-A412-146653E77B36}"/>
              </a:ext>
            </a:extLst>
          </p:cNvPr>
          <p:cNvSpPr>
            <a:spLocks noGrp="1"/>
          </p:cNvSpPr>
          <p:nvPr>
            <p:ph type="dt" sz="half" idx="10"/>
          </p:nvPr>
        </p:nvSpPr>
        <p:spPr/>
        <p:txBody>
          <a:bodyPr/>
          <a:lstStyle/>
          <a:p>
            <a:fld id="{F5189161-409F-524A-A45A-C6ACAC2C48B2}" type="datetimeFigureOut">
              <a:rPr lang="en-US" smtClean="0"/>
              <a:t>6/21/2022</a:t>
            </a:fld>
            <a:endParaRPr lang="en-US"/>
          </a:p>
        </p:txBody>
      </p:sp>
      <p:sp>
        <p:nvSpPr>
          <p:cNvPr id="5" name="Footer Placeholder 4">
            <a:extLst>
              <a:ext uri="{FF2B5EF4-FFF2-40B4-BE49-F238E27FC236}">
                <a16:creationId xmlns:a16="http://schemas.microsoft.com/office/drawing/2014/main" id="{5A595BF7-78E5-1546-AD27-C4E46D80AA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0A461C-4206-964D-9F6A-60283D3EB74A}"/>
              </a:ext>
            </a:extLst>
          </p:cNvPr>
          <p:cNvSpPr>
            <a:spLocks noGrp="1"/>
          </p:cNvSpPr>
          <p:nvPr>
            <p:ph type="sldNum" sz="quarter" idx="12"/>
          </p:nvPr>
        </p:nvSpPr>
        <p:spPr/>
        <p:txBody>
          <a:bodyPr/>
          <a:lstStyle/>
          <a:p>
            <a:fld id="{054255FF-4838-5E42-8B7B-C48D4FB0B7EA}" type="slidenum">
              <a:rPr lang="en-US" smtClean="0"/>
              <a:t>‹#›</a:t>
            </a:fld>
            <a:endParaRPr lang="en-US"/>
          </a:p>
        </p:txBody>
      </p:sp>
    </p:spTree>
    <p:extLst>
      <p:ext uri="{BB962C8B-B14F-4D97-AF65-F5344CB8AC3E}">
        <p14:creationId xmlns:p14="http://schemas.microsoft.com/office/powerpoint/2010/main" val="4469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1A9A5-BB85-8140-91AA-6A9DB78511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C91AD0-B709-5C40-A1E3-02A6C27ECE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A1F1DA-2960-944F-8E85-0558AAA5AE56}"/>
              </a:ext>
            </a:extLst>
          </p:cNvPr>
          <p:cNvSpPr>
            <a:spLocks noGrp="1"/>
          </p:cNvSpPr>
          <p:nvPr>
            <p:ph type="dt" sz="half" idx="10"/>
          </p:nvPr>
        </p:nvSpPr>
        <p:spPr/>
        <p:txBody>
          <a:bodyPr/>
          <a:lstStyle/>
          <a:p>
            <a:fld id="{F5189161-409F-524A-A45A-C6ACAC2C48B2}" type="datetimeFigureOut">
              <a:rPr lang="en-US" smtClean="0"/>
              <a:t>6/21/2022</a:t>
            </a:fld>
            <a:endParaRPr lang="en-US"/>
          </a:p>
        </p:txBody>
      </p:sp>
      <p:sp>
        <p:nvSpPr>
          <p:cNvPr id="5" name="Footer Placeholder 4">
            <a:extLst>
              <a:ext uri="{FF2B5EF4-FFF2-40B4-BE49-F238E27FC236}">
                <a16:creationId xmlns:a16="http://schemas.microsoft.com/office/drawing/2014/main" id="{705DD787-38A6-2447-BEE0-37BF874D2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7FC14E-E8C3-C448-B058-8E12DE5532D7}"/>
              </a:ext>
            </a:extLst>
          </p:cNvPr>
          <p:cNvSpPr>
            <a:spLocks noGrp="1"/>
          </p:cNvSpPr>
          <p:nvPr>
            <p:ph type="sldNum" sz="quarter" idx="12"/>
          </p:nvPr>
        </p:nvSpPr>
        <p:spPr/>
        <p:txBody>
          <a:bodyPr/>
          <a:lstStyle/>
          <a:p>
            <a:fld id="{054255FF-4838-5E42-8B7B-C48D4FB0B7EA}" type="slidenum">
              <a:rPr lang="en-US" smtClean="0"/>
              <a:t>‹#›</a:t>
            </a:fld>
            <a:endParaRPr lang="en-US"/>
          </a:p>
        </p:txBody>
      </p:sp>
    </p:spTree>
    <p:extLst>
      <p:ext uri="{BB962C8B-B14F-4D97-AF65-F5344CB8AC3E}">
        <p14:creationId xmlns:p14="http://schemas.microsoft.com/office/powerpoint/2010/main" val="3518716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C9A64-5C22-9748-975D-791785E809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F98360-253B-3A49-840D-FCB923FFA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5A4D9-BDC1-574A-A0B4-48DF99C58386}"/>
              </a:ext>
            </a:extLst>
          </p:cNvPr>
          <p:cNvSpPr>
            <a:spLocks noGrp="1"/>
          </p:cNvSpPr>
          <p:nvPr>
            <p:ph type="dt" sz="half" idx="10"/>
          </p:nvPr>
        </p:nvSpPr>
        <p:spPr/>
        <p:txBody>
          <a:bodyPr/>
          <a:lstStyle/>
          <a:p>
            <a:fld id="{F5189161-409F-524A-A45A-C6ACAC2C48B2}" type="datetimeFigureOut">
              <a:rPr lang="en-US" smtClean="0"/>
              <a:t>6/21/2022</a:t>
            </a:fld>
            <a:endParaRPr lang="en-US"/>
          </a:p>
        </p:txBody>
      </p:sp>
      <p:sp>
        <p:nvSpPr>
          <p:cNvPr id="5" name="Footer Placeholder 4">
            <a:extLst>
              <a:ext uri="{FF2B5EF4-FFF2-40B4-BE49-F238E27FC236}">
                <a16:creationId xmlns:a16="http://schemas.microsoft.com/office/drawing/2014/main" id="{099F54B1-EE2E-824A-8C69-553F0D8728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8B733-66BC-534A-9A2E-54A457381298}"/>
              </a:ext>
            </a:extLst>
          </p:cNvPr>
          <p:cNvSpPr>
            <a:spLocks noGrp="1"/>
          </p:cNvSpPr>
          <p:nvPr>
            <p:ph type="sldNum" sz="quarter" idx="12"/>
          </p:nvPr>
        </p:nvSpPr>
        <p:spPr/>
        <p:txBody>
          <a:bodyPr/>
          <a:lstStyle/>
          <a:p>
            <a:fld id="{054255FF-4838-5E42-8B7B-C48D4FB0B7EA}" type="slidenum">
              <a:rPr lang="en-US" smtClean="0"/>
              <a:t>‹#›</a:t>
            </a:fld>
            <a:endParaRPr lang="en-US"/>
          </a:p>
        </p:txBody>
      </p:sp>
    </p:spTree>
    <p:extLst>
      <p:ext uri="{BB962C8B-B14F-4D97-AF65-F5344CB8AC3E}">
        <p14:creationId xmlns:p14="http://schemas.microsoft.com/office/powerpoint/2010/main" val="1621384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8185F-8C99-0749-9201-66C2114696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4EDBB6-3043-7C4C-9011-A8A0071E08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845A3F-599C-0345-A0B8-39FA913013FB}"/>
              </a:ext>
            </a:extLst>
          </p:cNvPr>
          <p:cNvSpPr>
            <a:spLocks noGrp="1"/>
          </p:cNvSpPr>
          <p:nvPr>
            <p:ph type="dt" sz="half" idx="10"/>
          </p:nvPr>
        </p:nvSpPr>
        <p:spPr/>
        <p:txBody>
          <a:bodyPr/>
          <a:lstStyle/>
          <a:p>
            <a:fld id="{F5189161-409F-524A-A45A-C6ACAC2C48B2}" type="datetimeFigureOut">
              <a:rPr lang="en-US" smtClean="0"/>
              <a:t>6/21/2022</a:t>
            </a:fld>
            <a:endParaRPr lang="en-US"/>
          </a:p>
        </p:txBody>
      </p:sp>
      <p:sp>
        <p:nvSpPr>
          <p:cNvPr id="5" name="Footer Placeholder 4">
            <a:extLst>
              <a:ext uri="{FF2B5EF4-FFF2-40B4-BE49-F238E27FC236}">
                <a16:creationId xmlns:a16="http://schemas.microsoft.com/office/drawing/2014/main" id="{9A0A1767-6577-9943-8DD1-FAD9032FB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5089B0-CE7E-8E42-9C2A-96CCF7766FB3}"/>
              </a:ext>
            </a:extLst>
          </p:cNvPr>
          <p:cNvSpPr>
            <a:spLocks noGrp="1"/>
          </p:cNvSpPr>
          <p:nvPr>
            <p:ph type="sldNum" sz="quarter" idx="12"/>
          </p:nvPr>
        </p:nvSpPr>
        <p:spPr/>
        <p:txBody>
          <a:bodyPr/>
          <a:lstStyle/>
          <a:p>
            <a:fld id="{054255FF-4838-5E42-8B7B-C48D4FB0B7EA}" type="slidenum">
              <a:rPr lang="en-US" smtClean="0"/>
              <a:t>‹#›</a:t>
            </a:fld>
            <a:endParaRPr lang="en-US"/>
          </a:p>
        </p:txBody>
      </p:sp>
    </p:spTree>
    <p:extLst>
      <p:ext uri="{BB962C8B-B14F-4D97-AF65-F5344CB8AC3E}">
        <p14:creationId xmlns:p14="http://schemas.microsoft.com/office/powerpoint/2010/main" val="2068809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1E283-CCB8-FC49-A2C3-8C93F8821F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A375D2-31CA-2543-9954-11926B6C9C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FC3E9-FCC7-474F-82B0-B0413B40C6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48F9FC-3175-0B45-9A13-CCE50E39C87C}"/>
              </a:ext>
            </a:extLst>
          </p:cNvPr>
          <p:cNvSpPr>
            <a:spLocks noGrp="1"/>
          </p:cNvSpPr>
          <p:nvPr>
            <p:ph type="dt" sz="half" idx="10"/>
          </p:nvPr>
        </p:nvSpPr>
        <p:spPr/>
        <p:txBody>
          <a:bodyPr/>
          <a:lstStyle/>
          <a:p>
            <a:fld id="{F5189161-409F-524A-A45A-C6ACAC2C48B2}" type="datetimeFigureOut">
              <a:rPr lang="en-US" smtClean="0"/>
              <a:t>6/21/2022</a:t>
            </a:fld>
            <a:endParaRPr lang="en-US"/>
          </a:p>
        </p:txBody>
      </p:sp>
      <p:sp>
        <p:nvSpPr>
          <p:cNvPr id="6" name="Footer Placeholder 5">
            <a:extLst>
              <a:ext uri="{FF2B5EF4-FFF2-40B4-BE49-F238E27FC236}">
                <a16:creationId xmlns:a16="http://schemas.microsoft.com/office/drawing/2014/main" id="{83504F0F-D7DA-5442-ADC4-B9AC7875B1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B2AF44-9543-3C4C-9E2A-7A43967DC663}"/>
              </a:ext>
            </a:extLst>
          </p:cNvPr>
          <p:cNvSpPr>
            <a:spLocks noGrp="1"/>
          </p:cNvSpPr>
          <p:nvPr>
            <p:ph type="sldNum" sz="quarter" idx="12"/>
          </p:nvPr>
        </p:nvSpPr>
        <p:spPr/>
        <p:txBody>
          <a:bodyPr/>
          <a:lstStyle/>
          <a:p>
            <a:fld id="{054255FF-4838-5E42-8B7B-C48D4FB0B7EA}" type="slidenum">
              <a:rPr lang="en-US" smtClean="0"/>
              <a:t>‹#›</a:t>
            </a:fld>
            <a:endParaRPr lang="en-US"/>
          </a:p>
        </p:txBody>
      </p:sp>
    </p:spTree>
    <p:extLst>
      <p:ext uri="{BB962C8B-B14F-4D97-AF65-F5344CB8AC3E}">
        <p14:creationId xmlns:p14="http://schemas.microsoft.com/office/powerpoint/2010/main" val="2287300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8AD8D-AAEC-CC49-BDF1-394E1A90AF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88E862-21A5-D041-B2BD-8D7DF42E52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09A92D-187F-DE48-83E6-68F86B5ACA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F2B69B-4BF3-5743-A055-A63AAE0C33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15399F-1094-EF4C-A111-DC3A5A9CD6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65D45F-6BF7-C146-9AF2-93C962C08602}"/>
              </a:ext>
            </a:extLst>
          </p:cNvPr>
          <p:cNvSpPr>
            <a:spLocks noGrp="1"/>
          </p:cNvSpPr>
          <p:nvPr>
            <p:ph type="dt" sz="half" idx="10"/>
          </p:nvPr>
        </p:nvSpPr>
        <p:spPr/>
        <p:txBody>
          <a:bodyPr/>
          <a:lstStyle/>
          <a:p>
            <a:fld id="{F5189161-409F-524A-A45A-C6ACAC2C48B2}" type="datetimeFigureOut">
              <a:rPr lang="en-US" smtClean="0"/>
              <a:t>6/21/2022</a:t>
            </a:fld>
            <a:endParaRPr lang="en-US"/>
          </a:p>
        </p:txBody>
      </p:sp>
      <p:sp>
        <p:nvSpPr>
          <p:cNvPr id="8" name="Footer Placeholder 7">
            <a:extLst>
              <a:ext uri="{FF2B5EF4-FFF2-40B4-BE49-F238E27FC236}">
                <a16:creationId xmlns:a16="http://schemas.microsoft.com/office/drawing/2014/main" id="{F2B13BAD-D594-9240-924F-A0D399DE39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8EF308-B7E1-7543-81A8-066053AB1FB4}"/>
              </a:ext>
            </a:extLst>
          </p:cNvPr>
          <p:cNvSpPr>
            <a:spLocks noGrp="1"/>
          </p:cNvSpPr>
          <p:nvPr>
            <p:ph type="sldNum" sz="quarter" idx="12"/>
          </p:nvPr>
        </p:nvSpPr>
        <p:spPr/>
        <p:txBody>
          <a:bodyPr/>
          <a:lstStyle/>
          <a:p>
            <a:fld id="{054255FF-4838-5E42-8B7B-C48D4FB0B7EA}" type="slidenum">
              <a:rPr lang="en-US" smtClean="0"/>
              <a:t>‹#›</a:t>
            </a:fld>
            <a:endParaRPr lang="en-US"/>
          </a:p>
        </p:txBody>
      </p:sp>
    </p:spTree>
    <p:extLst>
      <p:ext uri="{BB962C8B-B14F-4D97-AF65-F5344CB8AC3E}">
        <p14:creationId xmlns:p14="http://schemas.microsoft.com/office/powerpoint/2010/main" val="3187472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70C51-CFDD-CD4B-BECF-0DAFB23A26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88B114-E1D5-2E40-ABB1-EAF94A79FE33}"/>
              </a:ext>
            </a:extLst>
          </p:cNvPr>
          <p:cNvSpPr>
            <a:spLocks noGrp="1"/>
          </p:cNvSpPr>
          <p:nvPr>
            <p:ph type="dt" sz="half" idx="10"/>
          </p:nvPr>
        </p:nvSpPr>
        <p:spPr/>
        <p:txBody>
          <a:bodyPr/>
          <a:lstStyle/>
          <a:p>
            <a:fld id="{F5189161-409F-524A-A45A-C6ACAC2C48B2}" type="datetimeFigureOut">
              <a:rPr lang="en-US" smtClean="0"/>
              <a:t>6/21/2022</a:t>
            </a:fld>
            <a:endParaRPr lang="en-US"/>
          </a:p>
        </p:txBody>
      </p:sp>
      <p:sp>
        <p:nvSpPr>
          <p:cNvPr id="4" name="Footer Placeholder 3">
            <a:extLst>
              <a:ext uri="{FF2B5EF4-FFF2-40B4-BE49-F238E27FC236}">
                <a16:creationId xmlns:a16="http://schemas.microsoft.com/office/drawing/2014/main" id="{3821B96D-FDDC-F545-9F5A-9AC1BD8A83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7D4265-0637-4440-904C-F8BD425B6EA6}"/>
              </a:ext>
            </a:extLst>
          </p:cNvPr>
          <p:cNvSpPr>
            <a:spLocks noGrp="1"/>
          </p:cNvSpPr>
          <p:nvPr>
            <p:ph type="sldNum" sz="quarter" idx="12"/>
          </p:nvPr>
        </p:nvSpPr>
        <p:spPr/>
        <p:txBody>
          <a:bodyPr/>
          <a:lstStyle/>
          <a:p>
            <a:fld id="{054255FF-4838-5E42-8B7B-C48D4FB0B7EA}" type="slidenum">
              <a:rPr lang="en-US" smtClean="0"/>
              <a:t>‹#›</a:t>
            </a:fld>
            <a:endParaRPr lang="en-US"/>
          </a:p>
        </p:txBody>
      </p:sp>
    </p:spTree>
    <p:extLst>
      <p:ext uri="{BB962C8B-B14F-4D97-AF65-F5344CB8AC3E}">
        <p14:creationId xmlns:p14="http://schemas.microsoft.com/office/powerpoint/2010/main" val="2267126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697E4F-EAFE-4740-B2D1-CB779CB57883}"/>
              </a:ext>
            </a:extLst>
          </p:cNvPr>
          <p:cNvSpPr>
            <a:spLocks noGrp="1"/>
          </p:cNvSpPr>
          <p:nvPr>
            <p:ph type="dt" sz="half" idx="10"/>
          </p:nvPr>
        </p:nvSpPr>
        <p:spPr/>
        <p:txBody>
          <a:bodyPr/>
          <a:lstStyle/>
          <a:p>
            <a:fld id="{F5189161-409F-524A-A45A-C6ACAC2C48B2}" type="datetimeFigureOut">
              <a:rPr lang="en-US" smtClean="0"/>
              <a:t>6/21/2022</a:t>
            </a:fld>
            <a:endParaRPr lang="en-US"/>
          </a:p>
        </p:txBody>
      </p:sp>
      <p:sp>
        <p:nvSpPr>
          <p:cNvPr id="3" name="Footer Placeholder 2">
            <a:extLst>
              <a:ext uri="{FF2B5EF4-FFF2-40B4-BE49-F238E27FC236}">
                <a16:creationId xmlns:a16="http://schemas.microsoft.com/office/drawing/2014/main" id="{DFF9516F-6989-1E4F-900D-8278BCA129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755434-443D-234E-8B41-BA2EC011DE39}"/>
              </a:ext>
            </a:extLst>
          </p:cNvPr>
          <p:cNvSpPr>
            <a:spLocks noGrp="1"/>
          </p:cNvSpPr>
          <p:nvPr>
            <p:ph type="sldNum" sz="quarter" idx="12"/>
          </p:nvPr>
        </p:nvSpPr>
        <p:spPr/>
        <p:txBody>
          <a:bodyPr/>
          <a:lstStyle/>
          <a:p>
            <a:fld id="{054255FF-4838-5E42-8B7B-C48D4FB0B7EA}" type="slidenum">
              <a:rPr lang="en-US" smtClean="0"/>
              <a:t>‹#›</a:t>
            </a:fld>
            <a:endParaRPr lang="en-US"/>
          </a:p>
        </p:txBody>
      </p:sp>
    </p:spTree>
    <p:extLst>
      <p:ext uri="{BB962C8B-B14F-4D97-AF65-F5344CB8AC3E}">
        <p14:creationId xmlns:p14="http://schemas.microsoft.com/office/powerpoint/2010/main" val="120499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3F636-A914-EB46-8E36-ABE2EDDF76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37FE14-5217-8242-ABB4-55FE96004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A73D7B-D8FD-0C4F-9633-A1BF444A65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8EF4B4-1EC6-9246-8112-782C1405CA10}"/>
              </a:ext>
            </a:extLst>
          </p:cNvPr>
          <p:cNvSpPr>
            <a:spLocks noGrp="1"/>
          </p:cNvSpPr>
          <p:nvPr>
            <p:ph type="dt" sz="half" idx="10"/>
          </p:nvPr>
        </p:nvSpPr>
        <p:spPr/>
        <p:txBody>
          <a:bodyPr/>
          <a:lstStyle/>
          <a:p>
            <a:fld id="{F5189161-409F-524A-A45A-C6ACAC2C48B2}" type="datetimeFigureOut">
              <a:rPr lang="en-US" smtClean="0"/>
              <a:t>6/21/2022</a:t>
            </a:fld>
            <a:endParaRPr lang="en-US"/>
          </a:p>
        </p:txBody>
      </p:sp>
      <p:sp>
        <p:nvSpPr>
          <p:cNvPr id="6" name="Footer Placeholder 5">
            <a:extLst>
              <a:ext uri="{FF2B5EF4-FFF2-40B4-BE49-F238E27FC236}">
                <a16:creationId xmlns:a16="http://schemas.microsoft.com/office/drawing/2014/main" id="{8BF3C27C-747F-F342-87D1-28BE671EB2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C590ED-9978-9C42-9994-30AEC900DB49}"/>
              </a:ext>
            </a:extLst>
          </p:cNvPr>
          <p:cNvSpPr>
            <a:spLocks noGrp="1"/>
          </p:cNvSpPr>
          <p:nvPr>
            <p:ph type="sldNum" sz="quarter" idx="12"/>
          </p:nvPr>
        </p:nvSpPr>
        <p:spPr/>
        <p:txBody>
          <a:bodyPr/>
          <a:lstStyle/>
          <a:p>
            <a:fld id="{054255FF-4838-5E42-8B7B-C48D4FB0B7EA}" type="slidenum">
              <a:rPr lang="en-US" smtClean="0"/>
              <a:t>‹#›</a:t>
            </a:fld>
            <a:endParaRPr lang="en-US"/>
          </a:p>
        </p:txBody>
      </p:sp>
    </p:spTree>
    <p:extLst>
      <p:ext uri="{BB962C8B-B14F-4D97-AF65-F5344CB8AC3E}">
        <p14:creationId xmlns:p14="http://schemas.microsoft.com/office/powerpoint/2010/main" val="2118021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49E73-F20F-EB4B-AAAA-AE03A3119F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6CA069-3FB8-C849-A1FA-EC7AF43108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E403C6-101D-EA4A-AE55-A30B08C90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19D0CC-EC3F-1F4D-ABEE-1DCC25690393}"/>
              </a:ext>
            </a:extLst>
          </p:cNvPr>
          <p:cNvSpPr>
            <a:spLocks noGrp="1"/>
          </p:cNvSpPr>
          <p:nvPr>
            <p:ph type="dt" sz="half" idx="10"/>
          </p:nvPr>
        </p:nvSpPr>
        <p:spPr/>
        <p:txBody>
          <a:bodyPr/>
          <a:lstStyle/>
          <a:p>
            <a:fld id="{F5189161-409F-524A-A45A-C6ACAC2C48B2}" type="datetimeFigureOut">
              <a:rPr lang="en-US" smtClean="0"/>
              <a:t>6/21/2022</a:t>
            </a:fld>
            <a:endParaRPr lang="en-US"/>
          </a:p>
        </p:txBody>
      </p:sp>
      <p:sp>
        <p:nvSpPr>
          <p:cNvPr id="6" name="Footer Placeholder 5">
            <a:extLst>
              <a:ext uri="{FF2B5EF4-FFF2-40B4-BE49-F238E27FC236}">
                <a16:creationId xmlns:a16="http://schemas.microsoft.com/office/drawing/2014/main" id="{F57ECA66-39D3-144D-9E50-C3C4710639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CD7A22-F53A-9F40-9FF8-7D4CA3D587E4}"/>
              </a:ext>
            </a:extLst>
          </p:cNvPr>
          <p:cNvSpPr>
            <a:spLocks noGrp="1"/>
          </p:cNvSpPr>
          <p:nvPr>
            <p:ph type="sldNum" sz="quarter" idx="12"/>
          </p:nvPr>
        </p:nvSpPr>
        <p:spPr/>
        <p:txBody>
          <a:bodyPr/>
          <a:lstStyle/>
          <a:p>
            <a:fld id="{054255FF-4838-5E42-8B7B-C48D4FB0B7EA}" type="slidenum">
              <a:rPr lang="en-US" smtClean="0"/>
              <a:t>‹#›</a:t>
            </a:fld>
            <a:endParaRPr lang="en-US"/>
          </a:p>
        </p:txBody>
      </p:sp>
    </p:spTree>
    <p:extLst>
      <p:ext uri="{BB962C8B-B14F-4D97-AF65-F5344CB8AC3E}">
        <p14:creationId xmlns:p14="http://schemas.microsoft.com/office/powerpoint/2010/main" val="1631151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787E1B-C2C5-8C4D-83C5-79D8ADA8E2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C7AB40-CBCE-0843-90DB-AE5F247FC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A2B58C-0733-E848-8412-1AADFF1D0E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189161-409F-524A-A45A-C6ACAC2C48B2}" type="datetimeFigureOut">
              <a:rPr lang="en-US" smtClean="0"/>
              <a:t>6/21/2022</a:t>
            </a:fld>
            <a:endParaRPr lang="en-US"/>
          </a:p>
        </p:txBody>
      </p:sp>
      <p:sp>
        <p:nvSpPr>
          <p:cNvPr id="5" name="Footer Placeholder 4">
            <a:extLst>
              <a:ext uri="{FF2B5EF4-FFF2-40B4-BE49-F238E27FC236}">
                <a16:creationId xmlns:a16="http://schemas.microsoft.com/office/drawing/2014/main" id="{57F40E30-D5B1-C348-83ED-5B35CB5692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8E02A8-0B78-BD45-9DDB-800E500CC0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255FF-4838-5E42-8B7B-C48D4FB0B7EA}" type="slidenum">
              <a:rPr lang="en-US" smtClean="0"/>
              <a:t>‹#›</a:t>
            </a:fld>
            <a:endParaRPr lang="en-US"/>
          </a:p>
        </p:txBody>
      </p:sp>
    </p:spTree>
    <p:extLst>
      <p:ext uri="{BB962C8B-B14F-4D97-AF65-F5344CB8AC3E}">
        <p14:creationId xmlns:p14="http://schemas.microsoft.com/office/powerpoint/2010/main" val="3119138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wo people lying in a bed&#10;&#10;Description automatically generated with low confidence">
            <a:extLst>
              <a:ext uri="{FF2B5EF4-FFF2-40B4-BE49-F238E27FC236}">
                <a16:creationId xmlns:a16="http://schemas.microsoft.com/office/drawing/2014/main" id="{3DB60CF3-B86F-9E4B-A365-E58E9EEAB6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
          <a:stretch/>
        </p:blipFill>
        <p:spPr>
          <a:xfrm>
            <a:off x="0" y="0"/>
            <a:ext cx="12218503" cy="6858000"/>
          </a:xfrm>
          <a:prstGeom prst="rect">
            <a:avLst/>
          </a:prstGeom>
        </p:spPr>
      </p:pic>
      <p:sp>
        <p:nvSpPr>
          <p:cNvPr id="6" name="Rectangle 5">
            <a:extLst>
              <a:ext uri="{FF2B5EF4-FFF2-40B4-BE49-F238E27FC236}">
                <a16:creationId xmlns:a16="http://schemas.microsoft.com/office/drawing/2014/main" id="{5A5E51B7-2A9A-2A43-9DC9-6817CBF50339}"/>
              </a:ext>
            </a:extLst>
          </p:cNvPr>
          <p:cNvSpPr/>
          <p:nvPr/>
        </p:nvSpPr>
        <p:spPr>
          <a:xfrm>
            <a:off x="0" y="4875818"/>
            <a:ext cx="12218503" cy="1417984"/>
          </a:xfrm>
          <a:prstGeom prst="rect">
            <a:avLst/>
          </a:prstGeom>
          <a:gradFill>
            <a:gsLst>
              <a:gs pos="0">
                <a:srgbClr val="0850A4"/>
              </a:gs>
              <a:gs pos="100000">
                <a:srgbClr val="00959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A491671-E6E2-3542-891C-AAC5B7EF0DF8}"/>
              </a:ext>
            </a:extLst>
          </p:cNvPr>
          <p:cNvSpPr txBox="1"/>
          <p:nvPr/>
        </p:nvSpPr>
        <p:spPr>
          <a:xfrm>
            <a:off x="509211" y="5029836"/>
            <a:ext cx="5904841" cy="1077218"/>
          </a:xfrm>
          <a:prstGeom prst="rect">
            <a:avLst/>
          </a:prstGeom>
          <a:noFill/>
        </p:spPr>
        <p:txBody>
          <a:bodyPr wrap="square" rtlCol="0">
            <a:spAutoFit/>
          </a:bodyPr>
          <a:lstStyle/>
          <a:p>
            <a:pPr algn="r"/>
            <a:r>
              <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Treating Your Snoring and Sleep Apnea</a:t>
            </a:r>
            <a:endPar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id="{8B8B7E72-FA83-E646-992C-1DE692BC24EF}"/>
              </a:ext>
            </a:extLst>
          </p:cNvPr>
          <p:cNvSpPr txBox="1"/>
          <p:nvPr/>
        </p:nvSpPr>
        <p:spPr>
          <a:xfrm>
            <a:off x="6808893" y="5353977"/>
            <a:ext cx="4873895" cy="523220"/>
          </a:xfrm>
          <a:prstGeom prst="rect">
            <a:avLst/>
          </a:prstGeom>
          <a:noFill/>
        </p:spPr>
        <p:txBody>
          <a:bodyPr wrap="square" rtlCol="0">
            <a:spAutoFit/>
          </a:bodyPr>
          <a:lstStyle/>
          <a:p>
            <a:pPr algn="ct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How a Dentist Can Help</a:t>
            </a:r>
          </a:p>
        </p:txBody>
      </p:sp>
      <p:cxnSp>
        <p:nvCxnSpPr>
          <p:cNvPr id="19" name="Straight Connector 18">
            <a:extLst>
              <a:ext uri="{FF2B5EF4-FFF2-40B4-BE49-F238E27FC236}">
                <a16:creationId xmlns:a16="http://schemas.microsoft.com/office/drawing/2014/main" id="{7C6993D8-A14E-334B-98AE-77A4C9965BB2}"/>
              </a:ext>
            </a:extLst>
          </p:cNvPr>
          <p:cNvCxnSpPr/>
          <p:nvPr/>
        </p:nvCxnSpPr>
        <p:spPr>
          <a:xfrm>
            <a:off x="6771860" y="5029836"/>
            <a:ext cx="0" cy="107721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976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F84D91-7588-714B-9526-BF70D4B96083}"/>
              </a:ext>
            </a:extLst>
          </p:cNvPr>
          <p:cNvSpPr/>
          <p:nvPr/>
        </p:nvSpPr>
        <p:spPr>
          <a:xfrm>
            <a:off x="4359965" y="2"/>
            <a:ext cx="7832035" cy="6857998"/>
          </a:xfrm>
          <a:prstGeom prst="rect">
            <a:avLst/>
          </a:prstGeom>
          <a:gradFill>
            <a:gsLst>
              <a:gs pos="0">
                <a:srgbClr val="0850A4"/>
              </a:gs>
              <a:gs pos="100000">
                <a:srgbClr val="00959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BA3C367-4B0D-9341-8E7A-D3DF4780C04D}"/>
              </a:ext>
            </a:extLst>
          </p:cNvPr>
          <p:cNvSpPr txBox="1"/>
          <p:nvPr/>
        </p:nvSpPr>
        <p:spPr>
          <a:xfrm>
            <a:off x="435327" y="2671585"/>
            <a:ext cx="4110170" cy="1200329"/>
          </a:xfrm>
          <a:prstGeom prst="rect">
            <a:avLst/>
          </a:prstGeom>
          <a:noFill/>
        </p:spPr>
        <p:txBody>
          <a:bodyPr wrap="square" rtlCol="0">
            <a:spAutoFit/>
          </a:bodyPr>
          <a:lstStyle/>
          <a:p>
            <a:r>
              <a:rPr lang="en-US" sz="3600" b="1" dirty="0">
                <a:solidFill>
                  <a:srgbClr val="0850A4"/>
                </a:solidFill>
                <a:latin typeface="Verdana" panose="020B0604030504040204" pitchFamily="34" charset="0"/>
                <a:ea typeface="Verdana" panose="020B0604030504040204" pitchFamily="34" charset="0"/>
                <a:cs typeface="Verdana" panose="020B0604030504040204" pitchFamily="34" charset="0"/>
              </a:rPr>
              <a:t>What About Side Effects?</a:t>
            </a:r>
          </a:p>
        </p:txBody>
      </p:sp>
      <p:sp>
        <p:nvSpPr>
          <p:cNvPr id="14" name="TextBox 13">
            <a:extLst>
              <a:ext uri="{FF2B5EF4-FFF2-40B4-BE49-F238E27FC236}">
                <a16:creationId xmlns:a16="http://schemas.microsoft.com/office/drawing/2014/main" id="{C2E29B9F-E127-2747-841C-1EAE096F8A1E}"/>
              </a:ext>
            </a:extLst>
          </p:cNvPr>
          <p:cNvSpPr txBox="1"/>
          <p:nvPr/>
        </p:nvSpPr>
        <p:spPr>
          <a:xfrm>
            <a:off x="6286601" y="710624"/>
            <a:ext cx="4819134" cy="461665"/>
          </a:xfrm>
          <a:prstGeom prst="rect">
            <a:avLst/>
          </a:prstGeom>
          <a:noFill/>
        </p:spPr>
        <p:txBody>
          <a:bodyPr wrap="square" rtlCol="0">
            <a:spAutoFit/>
          </a:bodyPr>
          <a:lstStyle/>
          <a:p>
            <a:pPr hangingPunct="0">
              <a:spcAft>
                <a:spcPts val="1200"/>
              </a:spcAft>
            </a:pPr>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Side Effects</a:t>
            </a:r>
            <a:endPar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5" name="TextBox 4">
            <a:extLst>
              <a:ext uri="{FF2B5EF4-FFF2-40B4-BE49-F238E27FC236}">
                <a16:creationId xmlns:a16="http://schemas.microsoft.com/office/drawing/2014/main" id="{082B6B7F-546A-854F-8403-4A62C238C199}"/>
              </a:ext>
            </a:extLst>
          </p:cNvPr>
          <p:cNvSpPr txBox="1"/>
          <p:nvPr/>
        </p:nvSpPr>
        <p:spPr>
          <a:xfrm>
            <a:off x="6286601" y="1245633"/>
            <a:ext cx="5340626" cy="1077218"/>
          </a:xfrm>
          <a:prstGeom prst="rect">
            <a:avLst/>
          </a:prstGeom>
          <a:noFill/>
        </p:spPr>
        <p:txBody>
          <a:bodyPr wrap="square" rtlCol="0">
            <a:spAutoFit/>
          </a:bodyPr>
          <a:lstStyle/>
          <a:p>
            <a:pPr marL="12700" lvl="1">
              <a:spcAft>
                <a:spcPts val="1200"/>
              </a:spcAft>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Patients can experience side effects from oral appliance therapy</a:t>
            </a:r>
          </a:p>
          <a:p>
            <a:pPr marL="12700" lvl="1">
              <a:spcAft>
                <a:spcPts val="1200"/>
              </a:spcAft>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Side effects tend to be mild and correctable </a:t>
            </a:r>
          </a:p>
        </p:txBody>
      </p:sp>
      <p:sp>
        <p:nvSpPr>
          <p:cNvPr id="31" name="TextBox 30">
            <a:extLst>
              <a:ext uri="{FF2B5EF4-FFF2-40B4-BE49-F238E27FC236}">
                <a16:creationId xmlns:a16="http://schemas.microsoft.com/office/drawing/2014/main" id="{3573666D-B1B1-BF43-8079-C31B656C00DA}"/>
              </a:ext>
            </a:extLst>
          </p:cNvPr>
          <p:cNvSpPr txBox="1"/>
          <p:nvPr/>
        </p:nvSpPr>
        <p:spPr>
          <a:xfrm>
            <a:off x="6286601" y="4356499"/>
            <a:ext cx="4671864" cy="461665"/>
          </a:xfrm>
          <a:prstGeom prst="rect">
            <a:avLst/>
          </a:prstGeom>
          <a:noFill/>
        </p:spPr>
        <p:txBody>
          <a:bodyPr wrap="square" rtlCol="0">
            <a:spAutoFit/>
          </a:bodyPr>
          <a:lstStyle/>
          <a:p>
            <a:pPr hangingPunct="0">
              <a:spcAft>
                <a:spcPts val="1200"/>
              </a:spcAft>
            </a:pPr>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Remedies</a:t>
            </a:r>
            <a:endPar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32" name="TextBox 31">
            <a:extLst>
              <a:ext uri="{FF2B5EF4-FFF2-40B4-BE49-F238E27FC236}">
                <a16:creationId xmlns:a16="http://schemas.microsoft.com/office/drawing/2014/main" id="{700FFF12-070A-7042-835C-67EA860C0807}"/>
              </a:ext>
            </a:extLst>
          </p:cNvPr>
          <p:cNvSpPr txBox="1"/>
          <p:nvPr/>
        </p:nvSpPr>
        <p:spPr>
          <a:xfrm>
            <a:off x="6286601" y="4855664"/>
            <a:ext cx="4776020" cy="1231106"/>
          </a:xfrm>
          <a:prstGeom prst="rect">
            <a:avLst/>
          </a:prstGeom>
          <a:noFill/>
        </p:spPr>
        <p:txBody>
          <a:bodyPr wrap="square" rtlCol="0">
            <a:spAutoFit/>
          </a:bodyPr>
          <a:lstStyle/>
          <a:p>
            <a:pPr marL="12700" lvl="1">
              <a:spcAft>
                <a:spcPts val="1200"/>
              </a:spcAft>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Reducing discomfort</a:t>
            </a:r>
          </a:p>
          <a:p>
            <a:pPr marL="12700" lvl="1">
              <a:spcAft>
                <a:spcPts val="1200"/>
              </a:spcAft>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Using daytime appliances &amp; exercises</a:t>
            </a:r>
          </a:p>
          <a:p>
            <a:pPr marL="12700" lvl="1">
              <a:spcAft>
                <a:spcPts val="1200"/>
              </a:spcAft>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Fixing any appliance issues</a:t>
            </a:r>
          </a:p>
        </p:txBody>
      </p:sp>
      <p:sp>
        <p:nvSpPr>
          <p:cNvPr id="3" name="Right Arrow 2">
            <a:extLst>
              <a:ext uri="{FF2B5EF4-FFF2-40B4-BE49-F238E27FC236}">
                <a16:creationId xmlns:a16="http://schemas.microsoft.com/office/drawing/2014/main" id="{690C3539-D1BF-7845-B1F0-7183193BE80E}"/>
              </a:ext>
            </a:extLst>
          </p:cNvPr>
          <p:cNvSpPr/>
          <p:nvPr/>
        </p:nvSpPr>
        <p:spPr>
          <a:xfrm rot="5400000">
            <a:off x="6356188" y="2987451"/>
            <a:ext cx="1794065" cy="786568"/>
          </a:xfrm>
          <a:prstGeom prst="rightArrow">
            <a:avLst>
              <a:gd name="adj1" fmla="val 50000"/>
              <a:gd name="adj2" fmla="val 47252"/>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8D4B8549-7878-3943-B3D2-05707F7F0137}"/>
              </a:ext>
            </a:extLst>
          </p:cNvPr>
          <p:cNvSpPr txBox="1"/>
          <p:nvPr/>
        </p:nvSpPr>
        <p:spPr>
          <a:xfrm>
            <a:off x="6378574" y="2948585"/>
            <a:ext cx="1736035" cy="646331"/>
          </a:xfrm>
          <a:prstGeom prst="rect">
            <a:avLst/>
          </a:prstGeom>
          <a:noFill/>
        </p:spPr>
        <p:txBody>
          <a:bodyPr wrap="square" rtlCol="0">
            <a:spAutoFit/>
          </a:bodyPr>
          <a:lstStyle/>
          <a:p>
            <a:pPr marL="12700" lvl="1"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Qualified Dentist</a:t>
            </a:r>
          </a:p>
        </p:txBody>
      </p:sp>
      <p:pic>
        <p:nvPicPr>
          <p:cNvPr id="11" name="Picture 10">
            <a:extLst>
              <a:ext uri="{FF2B5EF4-FFF2-40B4-BE49-F238E27FC236}">
                <a16:creationId xmlns:a16="http://schemas.microsoft.com/office/drawing/2014/main" id="{DC10E0A5-3E28-2647-B8DD-9F20AB7F71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4304" y="774785"/>
            <a:ext cx="941696" cy="941696"/>
          </a:xfrm>
          <a:prstGeom prst="rect">
            <a:avLst/>
          </a:prstGeom>
        </p:spPr>
      </p:pic>
      <p:pic>
        <p:nvPicPr>
          <p:cNvPr id="12" name="Picture 11">
            <a:extLst>
              <a:ext uri="{FF2B5EF4-FFF2-40B4-BE49-F238E27FC236}">
                <a16:creationId xmlns:a16="http://schemas.microsoft.com/office/drawing/2014/main" id="{46851473-0CF2-E444-915E-49E29675F8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54303" y="4420660"/>
            <a:ext cx="941695" cy="941695"/>
          </a:xfrm>
          <a:prstGeom prst="rect">
            <a:avLst/>
          </a:prstGeom>
        </p:spPr>
      </p:pic>
    </p:spTree>
    <p:extLst>
      <p:ext uri="{BB962C8B-B14F-4D97-AF65-F5344CB8AC3E}">
        <p14:creationId xmlns:p14="http://schemas.microsoft.com/office/powerpoint/2010/main" val="2079686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F84D91-7588-714B-9526-BF70D4B96083}"/>
              </a:ext>
            </a:extLst>
          </p:cNvPr>
          <p:cNvSpPr/>
          <p:nvPr/>
        </p:nvSpPr>
        <p:spPr>
          <a:xfrm>
            <a:off x="0" y="2"/>
            <a:ext cx="4998065" cy="6857998"/>
          </a:xfrm>
          <a:prstGeom prst="rect">
            <a:avLst/>
          </a:prstGeom>
          <a:gradFill>
            <a:gsLst>
              <a:gs pos="0">
                <a:srgbClr val="0850A4"/>
              </a:gs>
              <a:gs pos="100000">
                <a:srgbClr val="00959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BA3C367-4B0D-9341-8E7A-D3DF4780C04D}"/>
              </a:ext>
            </a:extLst>
          </p:cNvPr>
          <p:cNvSpPr txBox="1"/>
          <p:nvPr/>
        </p:nvSpPr>
        <p:spPr>
          <a:xfrm>
            <a:off x="435327" y="2055120"/>
            <a:ext cx="4110170" cy="2308324"/>
          </a:xfrm>
          <a:prstGeom prst="rect">
            <a:avLst/>
          </a:prstGeom>
          <a:noFill/>
        </p:spPr>
        <p:txBody>
          <a:bodyPr wrap="square" rtlCol="0">
            <a:spAutoFit/>
          </a:bodyPr>
          <a:lstStyle/>
          <a:p>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Snoring and Obstructive Sleep Apnea (OSA)</a:t>
            </a:r>
          </a:p>
        </p:txBody>
      </p:sp>
      <p:pic>
        <p:nvPicPr>
          <p:cNvPr id="3" name="Picture 2">
            <a:extLst>
              <a:ext uri="{FF2B5EF4-FFF2-40B4-BE49-F238E27FC236}">
                <a16:creationId xmlns:a16="http://schemas.microsoft.com/office/drawing/2014/main" id="{BACE7FA1-C87C-F94E-A2CF-25C03C53F0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4694" r="-16380"/>
          <a:stretch/>
        </p:blipFill>
        <p:spPr>
          <a:xfrm>
            <a:off x="4980824" y="1"/>
            <a:ext cx="7211176" cy="6857998"/>
          </a:xfrm>
          <a:prstGeom prst="rect">
            <a:avLst/>
          </a:prstGeom>
        </p:spPr>
      </p:pic>
    </p:spTree>
    <p:extLst>
      <p:ext uri="{BB962C8B-B14F-4D97-AF65-F5344CB8AC3E}">
        <p14:creationId xmlns:p14="http://schemas.microsoft.com/office/powerpoint/2010/main" val="430411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F84D91-7588-714B-9526-BF70D4B96083}"/>
              </a:ext>
            </a:extLst>
          </p:cNvPr>
          <p:cNvSpPr/>
          <p:nvPr/>
        </p:nvSpPr>
        <p:spPr>
          <a:xfrm>
            <a:off x="5541406" y="2"/>
            <a:ext cx="6650594" cy="6857998"/>
          </a:xfrm>
          <a:prstGeom prst="rect">
            <a:avLst/>
          </a:prstGeom>
          <a:gradFill>
            <a:gsLst>
              <a:gs pos="0">
                <a:srgbClr val="0850A4"/>
              </a:gs>
              <a:gs pos="100000">
                <a:srgbClr val="00959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BA3C367-4B0D-9341-8E7A-D3DF4780C04D}"/>
              </a:ext>
            </a:extLst>
          </p:cNvPr>
          <p:cNvSpPr txBox="1"/>
          <p:nvPr/>
        </p:nvSpPr>
        <p:spPr>
          <a:xfrm>
            <a:off x="435327" y="1175747"/>
            <a:ext cx="4110170" cy="1200329"/>
          </a:xfrm>
          <a:prstGeom prst="rect">
            <a:avLst/>
          </a:prstGeom>
          <a:noFill/>
        </p:spPr>
        <p:txBody>
          <a:bodyPr wrap="square" rtlCol="0">
            <a:spAutoFit/>
          </a:bodyPr>
          <a:lstStyle/>
          <a:p>
            <a:r>
              <a:rPr lang="en-US" sz="3600" b="1" dirty="0">
                <a:solidFill>
                  <a:srgbClr val="0850A4"/>
                </a:solidFill>
                <a:latin typeface="Verdana" panose="020B0604030504040204" pitchFamily="34" charset="0"/>
                <a:ea typeface="Verdana" panose="020B0604030504040204" pitchFamily="34" charset="0"/>
                <a:cs typeface="Verdana" panose="020B0604030504040204" pitchFamily="34" charset="0"/>
              </a:rPr>
              <a:t>Possible Signs of OSA</a:t>
            </a:r>
          </a:p>
        </p:txBody>
      </p:sp>
      <p:sp>
        <p:nvSpPr>
          <p:cNvPr id="14" name="TextBox 13">
            <a:extLst>
              <a:ext uri="{FF2B5EF4-FFF2-40B4-BE49-F238E27FC236}">
                <a16:creationId xmlns:a16="http://schemas.microsoft.com/office/drawing/2014/main" id="{C2E29B9F-E127-2747-841C-1EAE096F8A1E}"/>
              </a:ext>
            </a:extLst>
          </p:cNvPr>
          <p:cNvSpPr txBox="1"/>
          <p:nvPr/>
        </p:nvSpPr>
        <p:spPr>
          <a:xfrm>
            <a:off x="435326" y="2576112"/>
            <a:ext cx="4348710" cy="2985433"/>
          </a:xfrm>
          <a:prstGeom prst="rect">
            <a:avLst/>
          </a:prstGeom>
          <a:noFill/>
        </p:spPr>
        <p:txBody>
          <a:bodyPr wrap="square" rtlCol="0">
            <a:spAutoFit/>
          </a:bodyPr>
          <a:lstStyle/>
          <a:p>
            <a:pPr marL="182563" indent="-182563" hangingPunct="0">
              <a:spcAft>
                <a:spcPts val="1200"/>
              </a:spcAft>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Snoring</a:t>
            </a:r>
          </a:p>
          <a:p>
            <a:pPr marL="182563" indent="-182563" hangingPunct="0">
              <a:spcAft>
                <a:spcPts val="1200"/>
              </a:spcAft>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sym typeface="Calibri"/>
              </a:rPr>
              <a:t>Choking</a:t>
            </a:r>
            <a:r>
              <a:rPr lang="en-US" sz="1600" dirty="0">
                <a:latin typeface="Verdana" panose="020B0604030504040204" pitchFamily="34" charset="0"/>
                <a:ea typeface="Verdana" panose="020B0604030504040204" pitchFamily="34" charset="0"/>
                <a:cs typeface="Verdana" panose="020B0604030504040204" pitchFamily="34" charset="0"/>
              </a:rPr>
              <a:t> or gasping while sleeping </a:t>
            </a:r>
          </a:p>
          <a:p>
            <a:pPr marL="182563" indent="-182563" hangingPunct="0">
              <a:spcAft>
                <a:spcPts val="1200"/>
              </a:spcAft>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sym typeface="Calibri"/>
              </a:rPr>
              <a:t>Waking up unrefreshed</a:t>
            </a:r>
          </a:p>
          <a:p>
            <a:pPr marL="182563" indent="-182563" hangingPunct="0">
              <a:spcAft>
                <a:spcPts val="1200"/>
              </a:spcAft>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Being tired during the day</a:t>
            </a:r>
          </a:p>
          <a:p>
            <a:pPr marL="182563" indent="-182563" hangingPunct="0">
              <a:spcAft>
                <a:spcPts val="1200"/>
              </a:spcAft>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Morning headaches</a:t>
            </a:r>
          </a:p>
          <a:p>
            <a:pPr marL="182563" indent="-182563" hangingPunct="0">
              <a:spcAft>
                <a:spcPts val="1200"/>
              </a:spcAft>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sym typeface="Calibri"/>
              </a:rPr>
              <a:t>Frequent use of the bathroom at night</a:t>
            </a:r>
          </a:p>
          <a:p>
            <a:pPr marL="182563" indent="-182563" hangingPunct="0">
              <a:spcAft>
                <a:spcPts val="1200"/>
              </a:spcAft>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Difficulty concentrating or remembering things</a:t>
            </a:r>
            <a:endParaRPr lang="en-US" sz="1600" dirty="0">
              <a:latin typeface="Verdana" panose="020B0604030504040204" pitchFamily="34" charset="0"/>
              <a:ea typeface="Verdana" panose="020B0604030504040204" pitchFamily="34" charset="0"/>
              <a:cs typeface="Verdana" panose="020B0604030504040204" pitchFamily="34" charset="0"/>
              <a:sym typeface="Calibri"/>
            </a:endParaRPr>
          </a:p>
        </p:txBody>
      </p:sp>
      <p:pic>
        <p:nvPicPr>
          <p:cNvPr id="3" name="Picture 2" descr="A person sitting on a couch&#10;&#10;Description automatically generated with medium confidence">
            <a:extLst>
              <a:ext uri="{FF2B5EF4-FFF2-40B4-BE49-F238E27FC236}">
                <a16:creationId xmlns:a16="http://schemas.microsoft.com/office/drawing/2014/main" id="{BACE7FA1-C87C-F94E-A2CF-25C03C53F0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02868" y="642851"/>
            <a:ext cx="6213271" cy="5572297"/>
          </a:xfrm>
          <a:prstGeom prst="rect">
            <a:avLst/>
          </a:prstGeom>
        </p:spPr>
      </p:pic>
    </p:spTree>
    <p:extLst>
      <p:ext uri="{BB962C8B-B14F-4D97-AF65-F5344CB8AC3E}">
        <p14:creationId xmlns:p14="http://schemas.microsoft.com/office/powerpoint/2010/main" val="1364554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F84D91-7588-714B-9526-BF70D4B96083}"/>
              </a:ext>
            </a:extLst>
          </p:cNvPr>
          <p:cNvSpPr/>
          <p:nvPr/>
        </p:nvSpPr>
        <p:spPr>
          <a:xfrm>
            <a:off x="0" y="2"/>
            <a:ext cx="4998065" cy="6857998"/>
          </a:xfrm>
          <a:prstGeom prst="rect">
            <a:avLst/>
          </a:prstGeom>
          <a:gradFill>
            <a:gsLst>
              <a:gs pos="0">
                <a:srgbClr val="0850A4"/>
              </a:gs>
              <a:gs pos="100000">
                <a:srgbClr val="00959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BA3C367-4B0D-9341-8E7A-D3DF4780C04D}"/>
              </a:ext>
            </a:extLst>
          </p:cNvPr>
          <p:cNvSpPr txBox="1"/>
          <p:nvPr/>
        </p:nvSpPr>
        <p:spPr>
          <a:xfrm>
            <a:off x="435327" y="2463334"/>
            <a:ext cx="4110170" cy="1754326"/>
          </a:xfrm>
          <a:prstGeom prst="rect">
            <a:avLst/>
          </a:prstGeom>
          <a:noFill/>
        </p:spPr>
        <p:txBody>
          <a:bodyPr wrap="square" rtlCol="0">
            <a:spAutoFit/>
          </a:bodyPr>
          <a:lstStyle/>
          <a:p>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OSA Can Impact Your Quality of Life</a:t>
            </a:r>
          </a:p>
        </p:txBody>
      </p:sp>
      <p:pic>
        <p:nvPicPr>
          <p:cNvPr id="3" name="Picture 2">
            <a:extLst>
              <a:ext uri="{FF2B5EF4-FFF2-40B4-BE49-F238E27FC236}">
                <a16:creationId xmlns:a16="http://schemas.microsoft.com/office/drawing/2014/main" id="{BACE7FA1-C87C-F94E-A2CF-25C03C53F0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80824" y="1"/>
            <a:ext cx="7211176" cy="6857998"/>
          </a:xfrm>
          <a:prstGeom prst="rect">
            <a:avLst/>
          </a:prstGeom>
        </p:spPr>
      </p:pic>
    </p:spTree>
    <p:extLst>
      <p:ext uri="{BB962C8B-B14F-4D97-AF65-F5344CB8AC3E}">
        <p14:creationId xmlns:p14="http://schemas.microsoft.com/office/powerpoint/2010/main" val="2419386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F84D91-7588-714B-9526-BF70D4B96083}"/>
              </a:ext>
            </a:extLst>
          </p:cNvPr>
          <p:cNvSpPr/>
          <p:nvPr/>
        </p:nvSpPr>
        <p:spPr>
          <a:xfrm>
            <a:off x="6672467" y="2"/>
            <a:ext cx="5519533" cy="6857998"/>
          </a:xfrm>
          <a:prstGeom prst="rect">
            <a:avLst/>
          </a:prstGeom>
          <a:gradFill>
            <a:gsLst>
              <a:gs pos="0">
                <a:srgbClr val="0850A4"/>
              </a:gs>
              <a:gs pos="100000">
                <a:srgbClr val="00959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BA3C367-4B0D-9341-8E7A-D3DF4780C04D}"/>
              </a:ext>
            </a:extLst>
          </p:cNvPr>
          <p:cNvSpPr txBox="1"/>
          <p:nvPr/>
        </p:nvSpPr>
        <p:spPr>
          <a:xfrm>
            <a:off x="435327" y="1502319"/>
            <a:ext cx="4640256" cy="1754326"/>
          </a:xfrm>
          <a:prstGeom prst="rect">
            <a:avLst/>
          </a:prstGeom>
          <a:noFill/>
        </p:spPr>
        <p:txBody>
          <a:bodyPr wrap="square" rtlCol="0">
            <a:spAutoFit/>
          </a:bodyPr>
          <a:lstStyle/>
          <a:p>
            <a:r>
              <a:rPr lang="en-US" sz="3600" b="1" dirty="0">
                <a:solidFill>
                  <a:srgbClr val="0850A4"/>
                </a:solidFill>
                <a:latin typeface="Verdana" panose="020B0604030504040204" pitchFamily="34" charset="0"/>
                <a:ea typeface="Verdana" panose="020B0604030504040204" pitchFamily="34" charset="0"/>
                <a:cs typeface="Verdana" panose="020B0604030504040204" pitchFamily="34" charset="0"/>
              </a:rPr>
              <a:t>Health Problems Associated with OSA</a:t>
            </a:r>
          </a:p>
        </p:txBody>
      </p:sp>
      <p:sp>
        <p:nvSpPr>
          <p:cNvPr id="14" name="TextBox 13">
            <a:extLst>
              <a:ext uri="{FF2B5EF4-FFF2-40B4-BE49-F238E27FC236}">
                <a16:creationId xmlns:a16="http://schemas.microsoft.com/office/drawing/2014/main" id="{C2E29B9F-E127-2747-841C-1EAE096F8A1E}"/>
              </a:ext>
            </a:extLst>
          </p:cNvPr>
          <p:cNvSpPr txBox="1"/>
          <p:nvPr/>
        </p:nvSpPr>
        <p:spPr>
          <a:xfrm>
            <a:off x="435326" y="3601356"/>
            <a:ext cx="4481232" cy="1938992"/>
          </a:xfrm>
          <a:prstGeom prst="rect">
            <a:avLst/>
          </a:prstGeom>
          <a:noFill/>
        </p:spPr>
        <p:txBody>
          <a:bodyPr wrap="square" rtlCol="0">
            <a:spAutoFit/>
          </a:bodyPr>
          <a:lstStyle/>
          <a:p>
            <a:pPr marL="182563" indent="-182563" hangingPunct="0">
              <a:spcAft>
                <a:spcPts val="1200"/>
              </a:spcAft>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sym typeface="Calibri"/>
              </a:rPr>
              <a:t>Diabetes</a:t>
            </a:r>
          </a:p>
          <a:p>
            <a:pPr marL="182563" indent="-182563" hangingPunct="0">
              <a:spcAft>
                <a:spcPts val="1200"/>
              </a:spcAft>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Heart disease </a:t>
            </a:r>
          </a:p>
          <a:p>
            <a:pPr marL="182563" indent="-182563" hangingPunct="0">
              <a:spcAft>
                <a:spcPts val="1200"/>
              </a:spcAft>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sym typeface="Calibri"/>
              </a:rPr>
              <a:t>Cognitive issues </a:t>
            </a:r>
          </a:p>
          <a:p>
            <a:pPr marL="182563" indent="-182563" hangingPunct="0">
              <a:spcAft>
                <a:spcPts val="1200"/>
              </a:spcAft>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Impaired immune system</a:t>
            </a:r>
          </a:p>
          <a:p>
            <a:pPr marL="182563" indent="-182563" hangingPunct="0">
              <a:spcAft>
                <a:spcPts val="1200"/>
              </a:spcAft>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sym typeface="Calibri"/>
              </a:rPr>
              <a:t>Other serious diseases</a:t>
            </a:r>
          </a:p>
        </p:txBody>
      </p:sp>
      <p:pic>
        <p:nvPicPr>
          <p:cNvPr id="11" name="Picture 10">
            <a:extLst>
              <a:ext uri="{FF2B5EF4-FFF2-40B4-BE49-F238E27FC236}">
                <a16:creationId xmlns:a16="http://schemas.microsoft.com/office/drawing/2014/main" id="{39D3CBA8-1F6A-E945-958E-F5E58A63A3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02868" y="642851"/>
            <a:ext cx="6213271" cy="5572297"/>
          </a:xfrm>
          <a:prstGeom prst="rect">
            <a:avLst/>
          </a:prstGeom>
        </p:spPr>
      </p:pic>
    </p:spTree>
    <p:extLst>
      <p:ext uri="{BB962C8B-B14F-4D97-AF65-F5344CB8AC3E}">
        <p14:creationId xmlns:p14="http://schemas.microsoft.com/office/powerpoint/2010/main" val="1341532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F84D91-7588-714B-9526-BF70D4B96083}"/>
              </a:ext>
            </a:extLst>
          </p:cNvPr>
          <p:cNvSpPr/>
          <p:nvPr/>
        </p:nvSpPr>
        <p:spPr>
          <a:xfrm>
            <a:off x="0" y="2"/>
            <a:ext cx="4982817" cy="6857998"/>
          </a:xfrm>
          <a:prstGeom prst="rect">
            <a:avLst/>
          </a:prstGeom>
          <a:gradFill>
            <a:gsLst>
              <a:gs pos="0">
                <a:srgbClr val="0850A4"/>
              </a:gs>
              <a:gs pos="100000">
                <a:srgbClr val="00959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BA3C367-4B0D-9341-8E7A-D3DF4780C04D}"/>
              </a:ext>
            </a:extLst>
          </p:cNvPr>
          <p:cNvSpPr txBox="1"/>
          <p:nvPr/>
        </p:nvSpPr>
        <p:spPr>
          <a:xfrm>
            <a:off x="435327" y="2376266"/>
            <a:ext cx="4110170" cy="1754326"/>
          </a:xfrm>
          <a:prstGeom prst="rect">
            <a:avLst/>
          </a:prstGeom>
          <a:noFill/>
        </p:spPr>
        <p:txBody>
          <a:bodyPr wrap="square" rtlCol="0">
            <a:spAutoFit/>
          </a:bodyPr>
          <a:lstStyle/>
          <a:p>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What are my treatment options?</a:t>
            </a:r>
          </a:p>
        </p:txBody>
      </p:sp>
      <p:sp>
        <p:nvSpPr>
          <p:cNvPr id="2" name="Rectangle 1">
            <a:extLst>
              <a:ext uri="{FF2B5EF4-FFF2-40B4-BE49-F238E27FC236}">
                <a16:creationId xmlns:a16="http://schemas.microsoft.com/office/drawing/2014/main" id="{B2D366AC-8639-FE4D-A62E-44DF6D2F4C04}"/>
              </a:ext>
            </a:extLst>
          </p:cNvPr>
          <p:cNvSpPr/>
          <p:nvPr/>
        </p:nvSpPr>
        <p:spPr>
          <a:xfrm>
            <a:off x="5308119" y="3596662"/>
            <a:ext cx="3300983" cy="2496312"/>
          </a:xfrm>
          <a:prstGeom prst="rect">
            <a:avLst/>
          </a:prstGeom>
          <a:solidFill>
            <a:schemeClr val="bg1"/>
          </a:solidFill>
          <a:ln>
            <a:solidFill>
              <a:srgbClr val="0850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CE7FA1-C87C-F94E-A2CF-25C03C53F0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263" t="-5434" r="7166" b="-4687"/>
          <a:stretch/>
        </p:blipFill>
        <p:spPr>
          <a:xfrm>
            <a:off x="5318335" y="1109956"/>
            <a:ext cx="3300984" cy="2477390"/>
          </a:xfrm>
          <a:prstGeom prst="rect">
            <a:avLst/>
          </a:prstGeom>
          <a:solidFill>
            <a:schemeClr val="bg1">
              <a:lumMod val="95000"/>
            </a:schemeClr>
          </a:solidFill>
          <a:ln w="12700">
            <a:solidFill>
              <a:srgbClr val="0850A4"/>
            </a:solidFill>
          </a:ln>
        </p:spPr>
      </p:pic>
      <p:sp>
        <p:nvSpPr>
          <p:cNvPr id="6" name="TextBox 5">
            <a:extLst>
              <a:ext uri="{FF2B5EF4-FFF2-40B4-BE49-F238E27FC236}">
                <a16:creationId xmlns:a16="http://schemas.microsoft.com/office/drawing/2014/main" id="{E7CF7536-1900-9A44-9F23-AD5A2D7D3946}"/>
              </a:ext>
            </a:extLst>
          </p:cNvPr>
          <p:cNvSpPr txBox="1"/>
          <p:nvPr/>
        </p:nvSpPr>
        <p:spPr>
          <a:xfrm>
            <a:off x="6020442" y="4650386"/>
            <a:ext cx="1853025" cy="369332"/>
          </a:xfrm>
          <a:prstGeom prst="rect">
            <a:avLst/>
          </a:prstGeom>
          <a:noFill/>
        </p:spPr>
        <p:txBody>
          <a:bodyPr wrap="square" rtlCol="0">
            <a:spAutoFit/>
          </a:bodyPr>
          <a:lstStyle/>
          <a:p>
            <a:pPr algn="ctr"/>
            <a:r>
              <a:rPr lang="en-US" b="1" dirty="0">
                <a:latin typeface="Verdana" panose="020B0604030504040204" pitchFamily="34" charset="0"/>
                <a:ea typeface="Verdana" panose="020B0604030504040204" pitchFamily="34" charset="0"/>
                <a:cs typeface="Verdana" panose="020B0604030504040204" pitchFamily="34" charset="0"/>
              </a:rPr>
              <a:t>Surgery</a:t>
            </a:r>
          </a:p>
        </p:txBody>
      </p:sp>
      <p:pic>
        <p:nvPicPr>
          <p:cNvPr id="7" name="Picture 6">
            <a:extLst>
              <a:ext uri="{FF2B5EF4-FFF2-40B4-BE49-F238E27FC236}">
                <a16:creationId xmlns:a16="http://schemas.microsoft.com/office/drawing/2014/main" id="{7D5CF268-D72E-1841-A80A-446D7621F3A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021" b="2150"/>
          <a:stretch/>
        </p:blipFill>
        <p:spPr>
          <a:xfrm>
            <a:off x="8616413" y="3601894"/>
            <a:ext cx="3314687" cy="2497430"/>
          </a:xfrm>
          <a:prstGeom prst="rect">
            <a:avLst/>
          </a:prstGeom>
          <a:solidFill>
            <a:schemeClr val="bg1"/>
          </a:solidFill>
          <a:ln w="12700">
            <a:solidFill>
              <a:srgbClr val="0850A4"/>
            </a:solidFill>
          </a:ln>
        </p:spPr>
      </p:pic>
      <p:sp>
        <p:nvSpPr>
          <p:cNvPr id="11" name="Rectangle 10">
            <a:extLst>
              <a:ext uri="{FF2B5EF4-FFF2-40B4-BE49-F238E27FC236}">
                <a16:creationId xmlns:a16="http://schemas.microsoft.com/office/drawing/2014/main" id="{CFB6652D-FE16-3143-9DE7-655B3B0C4D1B}"/>
              </a:ext>
            </a:extLst>
          </p:cNvPr>
          <p:cNvSpPr/>
          <p:nvPr/>
        </p:nvSpPr>
        <p:spPr>
          <a:xfrm>
            <a:off x="8609104" y="1099740"/>
            <a:ext cx="3321996" cy="2492156"/>
          </a:xfrm>
          <a:prstGeom prst="rect">
            <a:avLst/>
          </a:prstGeom>
          <a:solidFill>
            <a:schemeClr val="bg1"/>
          </a:solidFill>
          <a:ln>
            <a:solidFill>
              <a:srgbClr val="0850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E556ABC-F2DD-694F-8C18-C896623AC2BC}"/>
              </a:ext>
            </a:extLst>
          </p:cNvPr>
          <p:cNvSpPr txBox="1"/>
          <p:nvPr/>
        </p:nvSpPr>
        <p:spPr>
          <a:xfrm>
            <a:off x="9316192" y="2156305"/>
            <a:ext cx="1853025" cy="923427"/>
          </a:xfrm>
          <a:prstGeom prst="rect">
            <a:avLst/>
          </a:prstGeom>
          <a:noFill/>
        </p:spPr>
        <p:txBody>
          <a:bodyPr wrap="square" rtlCol="0">
            <a:spAutoFit/>
          </a:bodyPr>
          <a:lstStyle/>
          <a:p>
            <a:pPr algn="ctr"/>
            <a:r>
              <a:rPr lang="en-US" b="1" dirty="0">
                <a:latin typeface="Verdana" panose="020B0604030504040204" pitchFamily="34" charset="0"/>
                <a:ea typeface="Verdana" panose="020B0604030504040204" pitchFamily="34" charset="0"/>
                <a:cs typeface="Verdana" panose="020B0604030504040204" pitchFamily="34" charset="0"/>
              </a:rPr>
              <a:t>Hypoglossal Nerve Stimulation</a:t>
            </a:r>
          </a:p>
        </p:txBody>
      </p:sp>
    </p:spTree>
    <p:extLst>
      <p:ext uri="{BB962C8B-B14F-4D97-AF65-F5344CB8AC3E}">
        <p14:creationId xmlns:p14="http://schemas.microsoft.com/office/powerpoint/2010/main" val="1789539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F84D91-7588-714B-9526-BF70D4B96083}"/>
              </a:ext>
            </a:extLst>
          </p:cNvPr>
          <p:cNvSpPr/>
          <p:nvPr/>
        </p:nvSpPr>
        <p:spPr>
          <a:xfrm>
            <a:off x="0" y="2"/>
            <a:ext cx="4998065" cy="6857998"/>
          </a:xfrm>
          <a:prstGeom prst="rect">
            <a:avLst/>
          </a:prstGeom>
          <a:gradFill>
            <a:gsLst>
              <a:gs pos="0">
                <a:srgbClr val="0850A4"/>
              </a:gs>
              <a:gs pos="100000">
                <a:srgbClr val="00959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CE7FA1-C87C-F94E-A2CF-25C03C53F0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80824" y="1"/>
            <a:ext cx="7211176" cy="6857998"/>
          </a:xfrm>
          <a:prstGeom prst="rect">
            <a:avLst/>
          </a:prstGeom>
        </p:spPr>
      </p:pic>
      <p:sp>
        <p:nvSpPr>
          <p:cNvPr id="2" name="TextBox 1">
            <a:extLst>
              <a:ext uri="{FF2B5EF4-FFF2-40B4-BE49-F238E27FC236}">
                <a16:creationId xmlns:a16="http://schemas.microsoft.com/office/drawing/2014/main" id="{FD3272A1-AB20-4543-9BC8-01E23E1A08F8}"/>
              </a:ext>
            </a:extLst>
          </p:cNvPr>
          <p:cNvSpPr txBox="1"/>
          <p:nvPr/>
        </p:nvSpPr>
        <p:spPr>
          <a:xfrm>
            <a:off x="555171" y="1997839"/>
            <a:ext cx="3771900" cy="2862322"/>
          </a:xfrm>
          <a:prstGeom prst="rect">
            <a:avLst/>
          </a:prstGeom>
          <a:noFill/>
        </p:spPr>
        <p:txBody>
          <a:bodyPr wrap="square" rtlCol="0">
            <a:spAutoFit/>
          </a:bodyPr>
          <a:lstStyle/>
          <a:p>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Oral Appliance Therapy is as Effective as CPAP</a:t>
            </a:r>
          </a:p>
        </p:txBody>
      </p:sp>
    </p:spTree>
    <p:extLst>
      <p:ext uri="{BB962C8B-B14F-4D97-AF65-F5344CB8AC3E}">
        <p14:creationId xmlns:p14="http://schemas.microsoft.com/office/powerpoint/2010/main" val="100557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F84D91-7588-714B-9526-BF70D4B96083}"/>
              </a:ext>
            </a:extLst>
          </p:cNvPr>
          <p:cNvSpPr/>
          <p:nvPr/>
        </p:nvSpPr>
        <p:spPr>
          <a:xfrm>
            <a:off x="0" y="2"/>
            <a:ext cx="4998065" cy="6857998"/>
          </a:xfrm>
          <a:prstGeom prst="rect">
            <a:avLst/>
          </a:prstGeom>
          <a:gradFill>
            <a:gsLst>
              <a:gs pos="0">
                <a:srgbClr val="0850A4"/>
              </a:gs>
              <a:gs pos="100000">
                <a:srgbClr val="00959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BA3C367-4B0D-9341-8E7A-D3DF4780C04D}"/>
              </a:ext>
            </a:extLst>
          </p:cNvPr>
          <p:cNvSpPr txBox="1"/>
          <p:nvPr/>
        </p:nvSpPr>
        <p:spPr>
          <a:xfrm>
            <a:off x="435327" y="2398020"/>
            <a:ext cx="4110170" cy="1754326"/>
          </a:xfrm>
          <a:prstGeom prst="rect">
            <a:avLst/>
          </a:prstGeom>
          <a:noFill/>
        </p:spPr>
        <p:txBody>
          <a:bodyPr wrap="square" rtlCol="0">
            <a:spAutoFit/>
          </a:bodyPr>
          <a:lstStyle/>
          <a:p>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What is </a:t>
            </a:r>
          </a:p>
          <a:p>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an Oral Appliance?</a:t>
            </a:r>
          </a:p>
        </p:txBody>
      </p:sp>
      <p:pic>
        <p:nvPicPr>
          <p:cNvPr id="3" name="Picture 2">
            <a:extLst>
              <a:ext uri="{FF2B5EF4-FFF2-40B4-BE49-F238E27FC236}">
                <a16:creationId xmlns:a16="http://schemas.microsoft.com/office/drawing/2014/main" id="{BACE7FA1-C87C-F94E-A2CF-25C03C53F0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80824" y="1"/>
            <a:ext cx="7211176" cy="6857998"/>
          </a:xfrm>
          <a:prstGeom prst="rect">
            <a:avLst/>
          </a:prstGeom>
        </p:spPr>
      </p:pic>
    </p:spTree>
    <p:extLst>
      <p:ext uri="{BB962C8B-B14F-4D97-AF65-F5344CB8AC3E}">
        <p14:creationId xmlns:p14="http://schemas.microsoft.com/office/powerpoint/2010/main" val="930874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F84D91-7588-714B-9526-BF70D4B96083}"/>
              </a:ext>
            </a:extLst>
          </p:cNvPr>
          <p:cNvSpPr/>
          <p:nvPr/>
        </p:nvSpPr>
        <p:spPr>
          <a:xfrm>
            <a:off x="4359965" y="2"/>
            <a:ext cx="7832035" cy="6857998"/>
          </a:xfrm>
          <a:prstGeom prst="rect">
            <a:avLst/>
          </a:prstGeom>
          <a:gradFill>
            <a:gsLst>
              <a:gs pos="0">
                <a:srgbClr val="0850A4"/>
              </a:gs>
              <a:gs pos="100000">
                <a:srgbClr val="009591"/>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BA3C367-4B0D-9341-8E7A-D3DF4780C04D}"/>
              </a:ext>
            </a:extLst>
          </p:cNvPr>
          <p:cNvSpPr txBox="1"/>
          <p:nvPr/>
        </p:nvSpPr>
        <p:spPr>
          <a:xfrm>
            <a:off x="435327" y="2158880"/>
            <a:ext cx="4110170" cy="2308324"/>
          </a:xfrm>
          <a:prstGeom prst="rect">
            <a:avLst/>
          </a:prstGeom>
          <a:noFill/>
        </p:spPr>
        <p:txBody>
          <a:bodyPr wrap="square" rtlCol="0">
            <a:spAutoFit/>
          </a:bodyPr>
          <a:lstStyle/>
          <a:p>
            <a:r>
              <a:rPr lang="en-US" sz="3600" b="1" dirty="0">
                <a:solidFill>
                  <a:srgbClr val="0850A4"/>
                </a:solidFill>
                <a:latin typeface="Verdana" panose="020B0604030504040204" pitchFamily="34" charset="0"/>
                <a:ea typeface="Verdana" panose="020B0604030504040204" pitchFamily="34" charset="0"/>
                <a:cs typeface="Verdana" panose="020B0604030504040204" pitchFamily="34" charset="0"/>
              </a:rPr>
              <a:t>6 Steps for Starting Oral Appliance Therapy</a:t>
            </a:r>
          </a:p>
        </p:txBody>
      </p:sp>
      <p:sp>
        <p:nvSpPr>
          <p:cNvPr id="2" name="Oval 1">
            <a:extLst>
              <a:ext uri="{FF2B5EF4-FFF2-40B4-BE49-F238E27FC236}">
                <a16:creationId xmlns:a16="http://schemas.microsoft.com/office/drawing/2014/main" id="{3AA2389F-5789-6F41-851E-4D52715D63A7}"/>
              </a:ext>
            </a:extLst>
          </p:cNvPr>
          <p:cNvSpPr/>
          <p:nvPr/>
        </p:nvSpPr>
        <p:spPr>
          <a:xfrm>
            <a:off x="5393638" y="574667"/>
            <a:ext cx="842330" cy="8423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2E29B9F-E127-2747-841C-1EAE096F8A1E}"/>
              </a:ext>
            </a:extLst>
          </p:cNvPr>
          <p:cNvSpPr txBox="1"/>
          <p:nvPr/>
        </p:nvSpPr>
        <p:spPr>
          <a:xfrm>
            <a:off x="5543133" y="629598"/>
            <a:ext cx="543339" cy="707886"/>
          </a:xfrm>
          <a:prstGeom prst="rect">
            <a:avLst/>
          </a:prstGeom>
          <a:noFill/>
        </p:spPr>
        <p:txBody>
          <a:bodyPr wrap="square" rtlCol="0">
            <a:spAutoFit/>
          </a:bodyPr>
          <a:lstStyle/>
          <a:p>
            <a:pPr hangingPunct="0">
              <a:spcAft>
                <a:spcPts val="1200"/>
              </a:spcAft>
            </a:pPr>
            <a:r>
              <a:rPr lang="en-US" sz="4000" b="1" dirty="0">
                <a:solidFill>
                  <a:srgbClr val="0850A4"/>
                </a:solidFill>
                <a:latin typeface="Verdana" panose="020B0604030504040204" pitchFamily="34" charset="0"/>
                <a:ea typeface="Verdana" panose="020B0604030504040204" pitchFamily="34" charset="0"/>
                <a:cs typeface="Verdana" panose="020B0604030504040204" pitchFamily="34" charset="0"/>
              </a:rPr>
              <a:t>1</a:t>
            </a:r>
            <a:endParaRPr lang="en-US" sz="4000" b="1" dirty="0">
              <a:solidFill>
                <a:srgbClr val="0850A4"/>
              </a:solidFill>
              <a:latin typeface="Verdana" panose="020B0604030504040204" pitchFamily="34" charset="0"/>
              <a:ea typeface="Verdana" panose="020B0604030504040204" pitchFamily="34" charset="0"/>
              <a:cs typeface="Verdana" panose="020B0604030504040204" pitchFamily="34" charset="0"/>
              <a:sym typeface="Calibri"/>
            </a:endParaRPr>
          </a:p>
        </p:txBody>
      </p:sp>
      <p:grpSp>
        <p:nvGrpSpPr>
          <p:cNvPr id="16" name="Group 15">
            <a:extLst>
              <a:ext uri="{FF2B5EF4-FFF2-40B4-BE49-F238E27FC236}">
                <a16:creationId xmlns:a16="http://schemas.microsoft.com/office/drawing/2014/main" id="{C107AED8-9DB1-5C49-B501-A70AC8D2EE60}"/>
              </a:ext>
            </a:extLst>
          </p:cNvPr>
          <p:cNvGrpSpPr/>
          <p:nvPr/>
        </p:nvGrpSpPr>
        <p:grpSpPr>
          <a:xfrm>
            <a:off x="7775306" y="574667"/>
            <a:ext cx="842330" cy="842330"/>
            <a:chOff x="5575024" y="574667"/>
            <a:chExt cx="842330" cy="842330"/>
          </a:xfrm>
        </p:grpSpPr>
        <p:sp>
          <p:nvSpPr>
            <p:cNvPr id="17" name="Oval 16">
              <a:extLst>
                <a:ext uri="{FF2B5EF4-FFF2-40B4-BE49-F238E27FC236}">
                  <a16:creationId xmlns:a16="http://schemas.microsoft.com/office/drawing/2014/main" id="{EFDE75C4-58E5-6B40-BE43-A2F811123CBA}"/>
                </a:ext>
              </a:extLst>
            </p:cNvPr>
            <p:cNvSpPr/>
            <p:nvPr/>
          </p:nvSpPr>
          <p:spPr>
            <a:xfrm>
              <a:off x="5575024" y="574667"/>
              <a:ext cx="842330" cy="8423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0300048-1974-DF44-8DE9-CEE76D39642E}"/>
                </a:ext>
              </a:extLst>
            </p:cNvPr>
            <p:cNvSpPr txBox="1"/>
            <p:nvPr/>
          </p:nvSpPr>
          <p:spPr>
            <a:xfrm>
              <a:off x="5724519" y="629598"/>
              <a:ext cx="543339" cy="707886"/>
            </a:xfrm>
            <a:prstGeom prst="rect">
              <a:avLst/>
            </a:prstGeom>
            <a:noFill/>
          </p:spPr>
          <p:txBody>
            <a:bodyPr wrap="square" rtlCol="0">
              <a:spAutoFit/>
            </a:bodyPr>
            <a:lstStyle/>
            <a:p>
              <a:pPr hangingPunct="0">
                <a:spcAft>
                  <a:spcPts val="1200"/>
                </a:spcAft>
              </a:pPr>
              <a:r>
                <a:rPr lang="en-US" sz="4000" b="1" dirty="0">
                  <a:solidFill>
                    <a:srgbClr val="0850A4"/>
                  </a:solidFill>
                  <a:latin typeface="Verdana" panose="020B0604030504040204" pitchFamily="34" charset="0"/>
                  <a:ea typeface="Verdana" panose="020B0604030504040204" pitchFamily="34" charset="0"/>
                  <a:cs typeface="Verdana" panose="020B0604030504040204" pitchFamily="34" charset="0"/>
                </a:rPr>
                <a:t>2</a:t>
              </a:r>
              <a:endParaRPr lang="en-US" sz="4000" b="1" dirty="0">
                <a:solidFill>
                  <a:srgbClr val="0850A4"/>
                </a:solidFill>
                <a:latin typeface="Verdana" panose="020B0604030504040204" pitchFamily="34" charset="0"/>
                <a:ea typeface="Verdana" panose="020B0604030504040204" pitchFamily="34" charset="0"/>
                <a:cs typeface="Verdana" panose="020B0604030504040204" pitchFamily="34" charset="0"/>
                <a:sym typeface="Calibri"/>
              </a:endParaRPr>
            </a:p>
          </p:txBody>
        </p:sp>
      </p:grpSp>
      <p:grpSp>
        <p:nvGrpSpPr>
          <p:cNvPr id="19" name="Group 18">
            <a:extLst>
              <a:ext uri="{FF2B5EF4-FFF2-40B4-BE49-F238E27FC236}">
                <a16:creationId xmlns:a16="http://schemas.microsoft.com/office/drawing/2014/main" id="{B7936E92-5509-AD45-8F26-56C2E5D75398}"/>
              </a:ext>
            </a:extLst>
          </p:cNvPr>
          <p:cNvGrpSpPr/>
          <p:nvPr/>
        </p:nvGrpSpPr>
        <p:grpSpPr>
          <a:xfrm>
            <a:off x="10034800" y="574667"/>
            <a:ext cx="842330" cy="842330"/>
            <a:chOff x="5575024" y="574667"/>
            <a:chExt cx="842330" cy="842330"/>
          </a:xfrm>
        </p:grpSpPr>
        <p:sp>
          <p:nvSpPr>
            <p:cNvPr id="20" name="Oval 19">
              <a:extLst>
                <a:ext uri="{FF2B5EF4-FFF2-40B4-BE49-F238E27FC236}">
                  <a16:creationId xmlns:a16="http://schemas.microsoft.com/office/drawing/2014/main" id="{A8E8DAAC-B094-7745-B926-8B42F67AB66F}"/>
                </a:ext>
              </a:extLst>
            </p:cNvPr>
            <p:cNvSpPr/>
            <p:nvPr/>
          </p:nvSpPr>
          <p:spPr>
            <a:xfrm>
              <a:off x="5575024" y="574667"/>
              <a:ext cx="842330" cy="8423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7C93497-9CBA-9B49-AC19-0886FC552812}"/>
                </a:ext>
              </a:extLst>
            </p:cNvPr>
            <p:cNvSpPr txBox="1"/>
            <p:nvPr/>
          </p:nvSpPr>
          <p:spPr>
            <a:xfrm>
              <a:off x="5724519" y="629598"/>
              <a:ext cx="543339" cy="707886"/>
            </a:xfrm>
            <a:prstGeom prst="rect">
              <a:avLst/>
            </a:prstGeom>
            <a:noFill/>
          </p:spPr>
          <p:txBody>
            <a:bodyPr wrap="square" rtlCol="0">
              <a:spAutoFit/>
            </a:bodyPr>
            <a:lstStyle/>
            <a:p>
              <a:pPr hangingPunct="0">
                <a:spcAft>
                  <a:spcPts val="1200"/>
                </a:spcAft>
              </a:pPr>
              <a:r>
                <a:rPr lang="en-US" sz="4000" b="1" dirty="0">
                  <a:solidFill>
                    <a:srgbClr val="0850A4"/>
                  </a:solidFill>
                  <a:latin typeface="Verdana" panose="020B0604030504040204" pitchFamily="34" charset="0"/>
                  <a:ea typeface="Verdana" panose="020B0604030504040204" pitchFamily="34" charset="0"/>
                  <a:cs typeface="Verdana" panose="020B0604030504040204" pitchFamily="34" charset="0"/>
                </a:rPr>
                <a:t>3</a:t>
              </a:r>
              <a:endParaRPr lang="en-US" sz="4000" b="1" dirty="0">
                <a:solidFill>
                  <a:srgbClr val="0850A4"/>
                </a:solidFill>
                <a:latin typeface="Verdana" panose="020B0604030504040204" pitchFamily="34" charset="0"/>
                <a:ea typeface="Verdana" panose="020B0604030504040204" pitchFamily="34" charset="0"/>
                <a:cs typeface="Verdana" panose="020B0604030504040204" pitchFamily="34" charset="0"/>
                <a:sym typeface="Calibri"/>
              </a:endParaRPr>
            </a:p>
          </p:txBody>
        </p:sp>
      </p:grpSp>
      <p:sp>
        <p:nvSpPr>
          <p:cNvPr id="5" name="TextBox 4">
            <a:extLst>
              <a:ext uri="{FF2B5EF4-FFF2-40B4-BE49-F238E27FC236}">
                <a16:creationId xmlns:a16="http://schemas.microsoft.com/office/drawing/2014/main" id="{082B6B7F-546A-854F-8403-4A62C238C199}"/>
              </a:ext>
            </a:extLst>
          </p:cNvPr>
          <p:cNvSpPr txBox="1"/>
          <p:nvPr/>
        </p:nvSpPr>
        <p:spPr>
          <a:xfrm>
            <a:off x="4827515" y="1603515"/>
            <a:ext cx="1974574" cy="907941"/>
          </a:xfrm>
          <a:prstGeom prst="rect">
            <a:avLst/>
          </a:prstGeom>
          <a:noFill/>
        </p:spPr>
        <p:txBody>
          <a:bodyPr wrap="square" rtlCol="0">
            <a:spAutoFit/>
          </a:bodyPr>
          <a:lstStyle/>
          <a:p>
            <a:pPr algn="ctr">
              <a:spcAft>
                <a:spcPts val="600"/>
              </a:spcAft>
            </a:pP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Screening</a:t>
            </a:r>
          </a:p>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Do you have </a:t>
            </a:r>
          </a:p>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any symptoms?</a:t>
            </a:r>
          </a:p>
        </p:txBody>
      </p:sp>
      <p:sp>
        <p:nvSpPr>
          <p:cNvPr id="22" name="TextBox 21">
            <a:extLst>
              <a:ext uri="{FF2B5EF4-FFF2-40B4-BE49-F238E27FC236}">
                <a16:creationId xmlns:a16="http://schemas.microsoft.com/office/drawing/2014/main" id="{3B98176E-1A11-934F-A004-CF74246A02AA}"/>
              </a:ext>
            </a:extLst>
          </p:cNvPr>
          <p:cNvSpPr txBox="1"/>
          <p:nvPr/>
        </p:nvSpPr>
        <p:spPr>
          <a:xfrm>
            <a:off x="7189303" y="1603515"/>
            <a:ext cx="1974574" cy="907941"/>
          </a:xfrm>
          <a:prstGeom prst="rect">
            <a:avLst/>
          </a:prstGeom>
          <a:noFill/>
        </p:spPr>
        <p:txBody>
          <a:bodyPr wrap="square" rtlCol="0">
            <a:spAutoFit/>
          </a:bodyPr>
          <a:lstStyle/>
          <a:p>
            <a:pPr algn="ctr">
              <a:spcAft>
                <a:spcPts val="600"/>
              </a:spcAft>
            </a:pP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Diagnosis</a:t>
            </a:r>
          </a:p>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Talking with </a:t>
            </a:r>
          </a:p>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your doctor</a:t>
            </a:r>
          </a:p>
        </p:txBody>
      </p:sp>
      <p:sp>
        <p:nvSpPr>
          <p:cNvPr id="23" name="TextBox 22">
            <a:extLst>
              <a:ext uri="{FF2B5EF4-FFF2-40B4-BE49-F238E27FC236}">
                <a16:creationId xmlns:a16="http://schemas.microsoft.com/office/drawing/2014/main" id="{2FACE6A4-AEA2-9641-A968-00CE58063A2C}"/>
              </a:ext>
            </a:extLst>
          </p:cNvPr>
          <p:cNvSpPr txBox="1"/>
          <p:nvPr/>
        </p:nvSpPr>
        <p:spPr>
          <a:xfrm>
            <a:off x="9508434" y="1603515"/>
            <a:ext cx="1974574" cy="1400383"/>
          </a:xfrm>
          <a:prstGeom prst="rect">
            <a:avLst/>
          </a:prstGeom>
          <a:noFill/>
        </p:spPr>
        <p:txBody>
          <a:bodyPr wrap="square" rtlCol="0">
            <a:spAutoFit/>
          </a:bodyPr>
          <a:lstStyle/>
          <a:p>
            <a:pPr algn="ctr">
              <a:spcAft>
                <a:spcPts val="600"/>
              </a:spcAft>
            </a:pP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Making &amp; Fitting Your Oral Appliance</a:t>
            </a:r>
          </a:p>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Personalized for every patient</a:t>
            </a:r>
          </a:p>
        </p:txBody>
      </p:sp>
      <p:grpSp>
        <p:nvGrpSpPr>
          <p:cNvPr id="36" name="Group 35">
            <a:extLst>
              <a:ext uri="{FF2B5EF4-FFF2-40B4-BE49-F238E27FC236}">
                <a16:creationId xmlns:a16="http://schemas.microsoft.com/office/drawing/2014/main" id="{FD164F63-3D79-EC46-85A9-0A4E941F3A43}"/>
              </a:ext>
            </a:extLst>
          </p:cNvPr>
          <p:cNvGrpSpPr/>
          <p:nvPr/>
        </p:nvGrpSpPr>
        <p:grpSpPr>
          <a:xfrm>
            <a:off x="5393638" y="3662423"/>
            <a:ext cx="842330" cy="842330"/>
            <a:chOff x="5575024" y="574667"/>
            <a:chExt cx="842330" cy="842330"/>
          </a:xfrm>
        </p:grpSpPr>
        <p:sp>
          <p:nvSpPr>
            <p:cNvPr id="37" name="Oval 36">
              <a:extLst>
                <a:ext uri="{FF2B5EF4-FFF2-40B4-BE49-F238E27FC236}">
                  <a16:creationId xmlns:a16="http://schemas.microsoft.com/office/drawing/2014/main" id="{3595D070-E2F8-1949-9CF1-37D4A68509B8}"/>
                </a:ext>
              </a:extLst>
            </p:cNvPr>
            <p:cNvSpPr/>
            <p:nvPr/>
          </p:nvSpPr>
          <p:spPr>
            <a:xfrm>
              <a:off x="5575024" y="574667"/>
              <a:ext cx="842330" cy="8423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8B20E23-84C1-CF46-8FB9-3C11F538AEFD}"/>
                </a:ext>
              </a:extLst>
            </p:cNvPr>
            <p:cNvSpPr txBox="1"/>
            <p:nvPr/>
          </p:nvSpPr>
          <p:spPr>
            <a:xfrm>
              <a:off x="5724519" y="629598"/>
              <a:ext cx="543339" cy="707886"/>
            </a:xfrm>
            <a:prstGeom prst="rect">
              <a:avLst/>
            </a:prstGeom>
            <a:noFill/>
          </p:spPr>
          <p:txBody>
            <a:bodyPr wrap="square" rtlCol="0">
              <a:spAutoFit/>
            </a:bodyPr>
            <a:lstStyle/>
            <a:p>
              <a:pPr hangingPunct="0">
                <a:spcAft>
                  <a:spcPts val="1200"/>
                </a:spcAft>
              </a:pPr>
              <a:r>
                <a:rPr lang="en-US" sz="4000" b="1" dirty="0">
                  <a:solidFill>
                    <a:srgbClr val="0850A4"/>
                  </a:solidFill>
                  <a:latin typeface="Verdana" panose="020B0604030504040204" pitchFamily="34" charset="0"/>
                  <a:ea typeface="Verdana" panose="020B0604030504040204" pitchFamily="34" charset="0"/>
                  <a:cs typeface="Verdana" panose="020B0604030504040204" pitchFamily="34" charset="0"/>
                </a:rPr>
                <a:t>4</a:t>
              </a:r>
              <a:endParaRPr lang="en-US" sz="4000" b="1" dirty="0">
                <a:solidFill>
                  <a:srgbClr val="0850A4"/>
                </a:solidFill>
                <a:latin typeface="Verdana" panose="020B0604030504040204" pitchFamily="34" charset="0"/>
                <a:ea typeface="Verdana" panose="020B0604030504040204" pitchFamily="34" charset="0"/>
                <a:cs typeface="Verdana" panose="020B0604030504040204" pitchFamily="34" charset="0"/>
                <a:sym typeface="Calibri"/>
              </a:endParaRPr>
            </a:p>
          </p:txBody>
        </p:sp>
      </p:grpSp>
      <p:grpSp>
        <p:nvGrpSpPr>
          <p:cNvPr id="39" name="Group 38">
            <a:extLst>
              <a:ext uri="{FF2B5EF4-FFF2-40B4-BE49-F238E27FC236}">
                <a16:creationId xmlns:a16="http://schemas.microsoft.com/office/drawing/2014/main" id="{7D9C516C-40F9-414F-98A9-4CBC58AC88F9}"/>
              </a:ext>
            </a:extLst>
          </p:cNvPr>
          <p:cNvGrpSpPr/>
          <p:nvPr/>
        </p:nvGrpSpPr>
        <p:grpSpPr>
          <a:xfrm>
            <a:off x="7775306" y="3662423"/>
            <a:ext cx="842330" cy="842330"/>
            <a:chOff x="5575024" y="574667"/>
            <a:chExt cx="842330" cy="842330"/>
          </a:xfrm>
        </p:grpSpPr>
        <p:sp>
          <p:nvSpPr>
            <p:cNvPr id="40" name="Oval 39">
              <a:extLst>
                <a:ext uri="{FF2B5EF4-FFF2-40B4-BE49-F238E27FC236}">
                  <a16:creationId xmlns:a16="http://schemas.microsoft.com/office/drawing/2014/main" id="{3AF7B784-AA2B-8B49-9638-114C90443333}"/>
                </a:ext>
              </a:extLst>
            </p:cNvPr>
            <p:cNvSpPr/>
            <p:nvPr/>
          </p:nvSpPr>
          <p:spPr>
            <a:xfrm>
              <a:off x="5575024" y="574667"/>
              <a:ext cx="842330" cy="8423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333D8BB-DA32-E94C-A016-193FBB6FDEC5}"/>
                </a:ext>
              </a:extLst>
            </p:cNvPr>
            <p:cNvSpPr txBox="1"/>
            <p:nvPr/>
          </p:nvSpPr>
          <p:spPr>
            <a:xfrm>
              <a:off x="5724519" y="629598"/>
              <a:ext cx="543339" cy="707886"/>
            </a:xfrm>
            <a:prstGeom prst="rect">
              <a:avLst/>
            </a:prstGeom>
            <a:noFill/>
          </p:spPr>
          <p:txBody>
            <a:bodyPr wrap="square" rtlCol="0">
              <a:spAutoFit/>
            </a:bodyPr>
            <a:lstStyle/>
            <a:p>
              <a:pPr hangingPunct="0">
                <a:spcAft>
                  <a:spcPts val="1200"/>
                </a:spcAft>
              </a:pPr>
              <a:r>
                <a:rPr lang="en-US" sz="4000" b="1" dirty="0">
                  <a:solidFill>
                    <a:srgbClr val="0850A4"/>
                  </a:solidFill>
                  <a:latin typeface="Verdana" panose="020B0604030504040204" pitchFamily="34" charset="0"/>
                  <a:ea typeface="Verdana" panose="020B0604030504040204" pitchFamily="34" charset="0"/>
                  <a:cs typeface="Verdana" panose="020B0604030504040204" pitchFamily="34" charset="0"/>
                </a:rPr>
                <a:t>5</a:t>
              </a:r>
              <a:endParaRPr lang="en-US" sz="4000" b="1" dirty="0">
                <a:solidFill>
                  <a:srgbClr val="0850A4"/>
                </a:solidFill>
                <a:latin typeface="Verdana" panose="020B0604030504040204" pitchFamily="34" charset="0"/>
                <a:ea typeface="Verdana" panose="020B0604030504040204" pitchFamily="34" charset="0"/>
                <a:cs typeface="Verdana" panose="020B0604030504040204" pitchFamily="34" charset="0"/>
                <a:sym typeface="Calibri"/>
              </a:endParaRPr>
            </a:p>
          </p:txBody>
        </p:sp>
      </p:grpSp>
      <p:grpSp>
        <p:nvGrpSpPr>
          <p:cNvPr id="42" name="Group 41">
            <a:extLst>
              <a:ext uri="{FF2B5EF4-FFF2-40B4-BE49-F238E27FC236}">
                <a16:creationId xmlns:a16="http://schemas.microsoft.com/office/drawing/2014/main" id="{F125ACFB-B87C-BA4D-AE99-2F319D0E1BCA}"/>
              </a:ext>
            </a:extLst>
          </p:cNvPr>
          <p:cNvGrpSpPr/>
          <p:nvPr/>
        </p:nvGrpSpPr>
        <p:grpSpPr>
          <a:xfrm>
            <a:off x="10034800" y="3662423"/>
            <a:ext cx="842330" cy="842330"/>
            <a:chOff x="5575024" y="574667"/>
            <a:chExt cx="842330" cy="842330"/>
          </a:xfrm>
        </p:grpSpPr>
        <p:sp>
          <p:nvSpPr>
            <p:cNvPr id="43" name="Oval 42">
              <a:extLst>
                <a:ext uri="{FF2B5EF4-FFF2-40B4-BE49-F238E27FC236}">
                  <a16:creationId xmlns:a16="http://schemas.microsoft.com/office/drawing/2014/main" id="{2BA77FAD-2D97-284E-82FB-EFF965DE8F34}"/>
                </a:ext>
              </a:extLst>
            </p:cNvPr>
            <p:cNvSpPr/>
            <p:nvPr/>
          </p:nvSpPr>
          <p:spPr>
            <a:xfrm>
              <a:off x="5575024" y="574667"/>
              <a:ext cx="842330" cy="8423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5EF007A-4E67-014F-A47A-F73D04F444D3}"/>
                </a:ext>
              </a:extLst>
            </p:cNvPr>
            <p:cNvSpPr txBox="1"/>
            <p:nvPr/>
          </p:nvSpPr>
          <p:spPr>
            <a:xfrm>
              <a:off x="5724519" y="629598"/>
              <a:ext cx="543339" cy="707886"/>
            </a:xfrm>
            <a:prstGeom prst="rect">
              <a:avLst/>
            </a:prstGeom>
            <a:noFill/>
          </p:spPr>
          <p:txBody>
            <a:bodyPr wrap="square" rtlCol="0">
              <a:spAutoFit/>
            </a:bodyPr>
            <a:lstStyle/>
            <a:p>
              <a:pPr hangingPunct="0">
                <a:spcAft>
                  <a:spcPts val="1200"/>
                </a:spcAft>
              </a:pPr>
              <a:r>
                <a:rPr lang="en-US" sz="4000" b="1" dirty="0">
                  <a:solidFill>
                    <a:srgbClr val="0850A4"/>
                  </a:solidFill>
                  <a:latin typeface="Verdana" panose="020B0604030504040204" pitchFamily="34" charset="0"/>
                  <a:ea typeface="Verdana" panose="020B0604030504040204" pitchFamily="34" charset="0"/>
                  <a:cs typeface="Verdana" panose="020B0604030504040204" pitchFamily="34" charset="0"/>
                </a:rPr>
                <a:t>6</a:t>
              </a:r>
              <a:endParaRPr lang="en-US" sz="4000" b="1" dirty="0">
                <a:solidFill>
                  <a:srgbClr val="0850A4"/>
                </a:solidFill>
                <a:latin typeface="Verdana" panose="020B0604030504040204" pitchFamily="34" charset="0"/>
                <a:ea typeface="Verdana" panose="020B0604030504040204" pitchFamily="34" charset="0"/>
                <a:cs typeface="Verdana" panose="020B0604030504040204" pitchFamily="34" charset="0"/>
                <a:sym typeface="Calibri"/>
              </a:endParaRPr>
            </a:p>
          </p:txBody>
        </p:sp>
      </p:grpSp>
      <p:sp>
        <p:nvSpPr>
          <p:cNvPr id="45" name="TextBox 44">
            <a:extLst>
              <a:ext uri="{FF2B5EF4-FFF2-40B4-BE49-F238E27FC236}">
                <a16:creationId xmlns:a16="http://schemas.microsoft.com/office/drawing/2014/main" id="{235DF891-47D6-C94E-8AA8-1F181691C0A4}"/>
              </a:ext>
            </a:extLst>
          </p:cNvPr>
          <p:cNvSpPr txBox="1"/>
          <p:nvPr/>
        </p:nvSpPr>
        <p:spPr>
          <a:xfrm>
            <a:off x="4827515" y="4691271"/>
            <a:ext cx="1974574" cy="1646605"/>
          </a:xfrm>
          <a:prstGeom prst="rect">
            <a:avLst/>
          </a:prstGeom>
          <a:noFill/>
        </p:spPr>
        <p:txBody>
          <a:bodyPr wrap="square" rtlCol="0">
            <a:spAutoFit/>
          </a:bodyPr>
          <a:lstStyle/>
          <a:p>
            <a:pPr algn="ctr">
              <a:spcAft>
                <a:spcPts val="600"/>
              </a:spcAft>
            </a:pP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Getting Your Appliance in the Right Position</a:t>
            </a:r>
          </a:p>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Comfort is</a:t>
            </a:r>
          </a:p>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top priority</a:t>
            </a:r>
          </a:p>
        </p:txBody>
      </p:sp>
      <p:sp>
        <p:nvSpPr>
          <p:cNvPr id="46" name="TextBox 45">
            <a:extLst>
              <a:ext uri="{FF2B5EF4-FFF2-40B4-BE49-F238E27FC236}">
                <a16:creationId xmlns:a16="http://schemas.microsoft.com/office/drawing/2014/main" id="{017BA9FD-8167-BC4A-BACA-C4C752EA3EB5}"/>
              </a:ext>
            </a:extLst>
          </p:cNvPr>
          <p:cNvSpPr txBox="1"/>
          <p:nvPr/>
        </p:nvSpPr>
        <p:spPr>
          <a:xfrm>
            <a:off x="7209183" y="4691271"/>
            <a:ext cx="1974574" cy="1154162"/>
          </a:xfrm>
          <a:prstGeom prst="rect">
            <a:avLst/>
          </a:prstGeom>
          <a:noFill/>
        </p:spPr>
        <p:txBody>
          <a:bodyPr wrap="square" rtlCol="0">
            <a:spAutoFit/>
          </a:bodyPr>
          <a:lstStyle/>
          <a:p>
            <a:pPr algn="ctr">
              <a:spcAft>
                <a:spcPts val="600"/>
              </a:spcAft>
            </a:pP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Follow-Up Visits</a:t>
            </a:r>
          </a:p>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Is the device doing its job?</a:t>
            </a:r>
          </a:p>
        </p:txBody>
      </p:sp>
      <p:sp>
        <p:nvSpPr>
          <p:cNvPr id="47" name="TextBox 46">
            <a:extLst>
              <a:ext uri="{FF2B5EF4-FFF2-40B4-BE49-F238E27FC236}">
                <a16:creationId xmlns:a16="http://schemas.microsoft.com/office/drawing/2014/main" id="{BA11E52F-4121-0141-9E10-88D097D1FCD0}"/>
              </a:ext>
            </a:extLst>
          </p:cNvPr>
          <p:cNvSpPr txBox="1"/>
          <p:nvPr/>
        </p:nvSpPr>
        <p:spPr>
          <a:xfrm>
            <a:off x="9508434" y="4691271"/>
            <a:ext cx="1974574" cy="1400383"/>
          </a:xfrm>
          <a:prstGeom prst="rect">
            <a:avLst/>
          </a:prstGeom>
          <a:noFill/>
        </p:spPr>
        <p:txBody>
          <a:bodyPr wrap="square" rtlCol="0">
            <a:spAutoFit/>
          </a:bodyPr>
          <a:lstStyle/>
          <a:p>
            <a:pPr algn="ctr">
              <a:spcAft>
                <a:spcPts val="600"/>
              </a:spcAft>
            </a:pP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Living with an Oral Appliance</a:t>
            </a:r>
          </a:p>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Ease of use means ease </a:t>
            </a:r>
          </a:p>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of mind</a:t>
            </a:r>
          </a:p>
        </p:txBody>
      </p:sp>
      <p:cxnSp>
        <p:nvCxnSpPr>
          <p:cNvPr id="7" name="Straight Connector 6">
            <a:extLst>
              <a:ext uri="{FF2B5EF4-FFF2-40B4-BE49-F238E27FC236}">
                <a16:creationId xmlns:a16="http://schemas.microsoft.com/office/drawing/2014/main" id="{8745D1F8-8CF6-7041-AA91-63A8D637224A}"/>
              </a:ext>
            </a:extLst>
          </p:cNvPr>
          <p:cNvCxnSpPr/>
          <p:nvPr/>
        </p:nvCxnSpPr>
        <p:spPr>
          <a:xfrm>
            <a:off x="4943062" y="3313042"/>
            <a:ext cx="661283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F0401D3-1C00-A247-B8E3-B7E4519DBFBB}"/>
              </a:ext>
            </a:extLst>
          </p:cNvPr>
          <p:cNvCxnSpPr>
            <a:cxnSpLocks/>
          </p:cNvCxnSpPr>
          <p:nvPr/>
        </p:nvCxnSpPr>
        <p:spPr>
          <a:xfrm>
            <a:off x="6997149" y="629598"/>
            <a:ext cx="0" cy="570827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3E1CFAF-DEA4-8C40-A65A-5ED8DB3112C1}"/>
              </a:ext>
            </a:extLst>
          </p:cNvPr>
          <p:cNvCxnSpPr>
            <a:cxnSpLocks/>
          </p:cNvCxnSpPr>
          <p:nvPr/>
        </p:nvCxnSpPr>
        <p:spPr>
          <a:xfrm>
            <a:off x="9382540" y="629598"/>
            <a:ext cx="0" cy="570827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475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1677</Words>
  <Application>Microsoft Office PowerPoint</Application>
  <PresentationFormat>Widescreen</PresentationFormat>
  <Paragraphs>152</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Segoe UI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Fitterman</dc:creator>
  <cp:lastModifiedBy>Becky Roberts</cp:lastModifiedBy>
  <cp:revision>13</cp:revision>
  <dcterms:created xsi:type="dcterms:W3CDTF">2022-06-14T09:34:05Z</dcterms:created>
  <dcterms:modified xsi:type="dcterms:W3CDTF">2022-06-21T17:01:58Z</dcterms:modified>
</cp:coreProperties>
</file>